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6" r:id="rId4"/>
    <p:sldId id="267" r:id="rId5"/>
    <p:sldId id="268" r:id="rId6"/>
    <p:sldId id="278" r:id="rId7"/>
    <p:sldId id="269" r:id="rId8"/>
    <p:sldId id="270" r:id="rId9"/>
    <p:sldId id="272" r:id="rId10"/>
    <p:sldId id="273" r:id="rId11"/>
    <p:sldId id="271" r:id="rId12"/>
    <p:sldId id="275" r:id="rId13"/>
    <p:sldId id="276" r:id="rId14"/>
    <p:sldId id="277" r:id="rId15"/>
    <p:sldId id="265" r:id="rId16"/>
  </p:sldIdLst>
  <p:sldSz cx="9144000" cy="6858000" type="screen4x3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07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097" autoAdjust="0"/>
  </p:normalViewPr>
  <p:slideViewPr>
    <p:cSldViewPr>
      <p:cViewPr>
        <p:scale>
          <a:sx n="66" d="100"/>
          <a:sy n="66" d="100"/>
        </p:scale>
        <p:origin x="-1284" y="-4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A4F5A-2CB6-44E2-A361-1377A421D1B0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138D2-8AA4-4620-91E3-7F99B3CADA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8880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Тема: «Энергосбережение в нашей жизни»</a:t>
            </a:r>
          </a:p>
          <a:p>
            <a:r>
              <a:rPr lang="ru-RU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Цель: рассмотреть возможные варианты энергосбережения в школе и дома; мотивировать школьников 5-8 классов на энергосберегающий образ жизни  </a:t>
            </a:r>
          </a:p>
          <a:p>
            <a:r>
              <a:rPr lang="ru-RU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Задачи:</a:t>
            </a:r>
          </a:p>
          <a:p>
            <a:r>
              <a:rPr lang="ru-RU" sz="105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Образовательные:</a:t>
            </a:r>
            <a:r>
              <a:rPr lang="ru-RU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актуализировать знания учащихся по теме «Энергосбережения», повысить мотивацию учащихся к использованию приемов энергосберегающего образа жизни;</a:t>
            </a:r>
          </a:p>
          <a:p>
            <a:r>
              <a:rPr lang="ru-RU" sz="105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Развивающие:</a:t>
            </a:r>
            <a:r>
              <a:rPr lang="ru-RU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развить активный познавательный процесс к изучению вопросов энергосбережения и применения этих знаний на практике;</a:t>
            </a:r>
          </a:p>
          <a:p>
            <a:r>
              <a:rPr lang="ru-RU" sz="105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Воспитательные: </a:t>
            </a:r>
            <a:r>
              <a:rPr lang="ru-RU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сформировать понимание школьников о важности сбережения энергии.</a:t>
            </a:r>
          </a:p>
          <a:p>
            <a:r>
              <a:rPr lang="ru-RU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Тип урока:  комбинированный урок</a:t>
            </a:r>
          </a:p>
          <a:p>
            <a:r>
              <a:rPr lang="en-US" sz="105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ru-RU" sz="105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Организационный момент</a:t>
            </a:r>
            <a:r>
              <a:rPr lang="ru-RU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(перед входом в класс табличка «Обязательно выключи свой мобильный телефон!», в аудитории расставлены столы для 5 команд</a:t>
            </a:r>
            <a:r>
              <a:rPr lang="ru-RU" sz="105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 5-6 человек, учащиеся рассаживаются так, как захотят).</a:t>
            </a:r>
            <a:endParaRPr lang="ru-RU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Приветствие учащихся, представление преподавателя – сотрудника МРСК Центра (в классе выключены все электроприборы и по возможности свет, преподаватель также демонстративно выключает мобильный телефон и призывает к этому учащихся; в аудитории только естественное освещение и горит свеча).</a:t>
            </a:r>
          </a:p>
          <a:p>
            <a:r>
              <a:rPr lang="en-US" sz="105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II</a:t>
            </a:r>
            <a:r>
              <a:rPr lang="ru-RU" sz="105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Вводная часть. Актуализация.</a:t>
            </a:r>
            <a:endParaRPr lang="ru-RU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05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Педагог:</a:t>
            </a:r>
            <a:r>
              <a:rPr lang="ru-RU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Вот так раньше люди освещали и обогревали свои жилища, более 400 веков назад не было электричества, телефонов, компьютеров, сейчас на дворе 21 век (включается свет, компьютер, проектор) и человечество вовсю освоило ресурсы Земли. Выключив на 10 минуту всё электрооборудование в классе, мы сэкономили 1 кВт электроэнергии! Да, это не много, но это только один класс и всего лишь 10 минут!</a:t>
            </a:r>
          </a:p>
          <a:p>
            <a:r>
              <a:rPr lang="ru-RU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ru-RU" sz="105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Вопрос к классу (устный опрос):</a:t>
            </a:r>
            <a:r>
              <a:rPr lang="ru-RU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Какие ресурсы нам дают энергию? </a:t>
            </a:r>
          </a:p>
          <a:p>
            <a:r>
              <a:rPr lang="ru-RU" sz="105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Ученики:</a:t>
            </a:r>
            <a:r>
              <a:rPr lang="ru-RU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нефть, уголь, природный газ, водные запасы, руда, запасы урана, а также альтернативные источники энергии: солнце, вода, ветер.</a:t>
            </a:r>
          </a:p>
          <a:p>
            <a:r>
              <a:rPr lang="ru-RU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ru-RU" sz="105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Вопрос к классу (устный опрос):</a:t>
            </a:r>
            <a:r>
              <a:rPr lang="ru-RU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Следовательно, какие виды энергии (энергетики) вы знаете?</a:t>
            </a:r>
          </a:p>
          <a:p>
            <a:r>
              <a:rPr lang="ru-RU" sz="105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Ученики:</a:t>
            </a:r>
            <a:r>
              <a:rPr lang="ru-RU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тепловая (ТЭЦ), атомная (АЭС), энергия потока воды (ГЭС), электрическая, ветровая, приливная, солнечная. </a:t>
            </a:r>
          </a:p>
          <a:p>
            <a:endParaRPr lang="ru-RU" sz="105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05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Педагог:</a:t>
            </a:r>
            <a:r>
              <a:rPr lang="ru-RU" sz="105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Итак, на ваших столах лежит конверт, по моей команде вы его открываете и берете по одной </a:t>
            </a:r>
            <a:r>
              <a:rPr lang="ru-RU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детальке</a:t>
            </a:r>
            <a:r>
              <a:rPr lang="ru-RU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 одному </a:t>
            </a:r>
            <a:r>
              <a:rPr lang="ru-RU" sz="105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пазлу</a:t>
            </a:r>
            <a:r>
              <a:rPr lang="ru-RU" sz="105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ищите</a:t>
            </a:r>
            <a:r>
              <a:rPr lang="ru-RU" sz="105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свою команду. Меняться </a:t>
            </a:r>
            <a:r>
              <a:rPr lang="ru-RU" sz="105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детальками</a:t>
            </a:r>
            <a:r>
              <a:rPr lang="ru-RU" sz="105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нельзя. </a:t>
            </a:r>
            <a:r>
              <a:rPr lang="ru-RU" sz="105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(в конвертах перемешаны разные картинки, задача учащихся их собрать и наклеить на подложку)</a:t>
            </a:r>
          </a:p>
          <a:p>
            <a:r>
              <a:rPr lang="ru-RU" dirty="0" smtClean="0"/>
              <a:t>Теперь</a:t>
            </a:r>
            <a:r>
              <a:rPr lang="ru-RU" baseline="0" dirty="0" smtClean="0"/>
              <a:t> вы команды и в течение одной минуты Вам нужно придумать название…</a:t>
            </a:r>
          </a:p>
          <a:p>
            <a:endParaRPr lang="ru-RU" baseline="0" dirty="0" smtClean="0"/>
          </a:p>
          <a:p>
            <a:r>
              <a:rPr lang="ru-RU" baseline="0" dirty="0" smtClean="0"/>
              <a:t>Названия команд записываются на доске и на карточках с картинками (собранный </a:t>
            </a:r>
            <a:r>
              <a:rPr lang="ru-RU" baseline="0" dirty="0" err="1" smtClean="0"/>
              <a:t>пазл</a:t>
            </a:r>
            <a:r>
              <a:rPr lang="ru-RU" baseline="0" dirty="0" smtClean="0"/>
              <a:t>)</a:t>
            </a:r>
          </a:p>
          <a:p>
            <a:r>
              <a:rPr lang="ru-RU" baseline="0" dirty="0" smtClean="0"/>
              <a:t>И начиная с этого момента Вы будете зарабатывать «</a:t>
            </a:r>
            <a:r>
              <a:rPr lang="ru-RU" baseline="0" dirty="0" err="1" smtClean="0"/>
              <a:t>Энергорубль</a:t>
            </a:r>
            <a:r>
              <a:rPr lang="ru-RU" baseline="0" dirty="0" smtClean="0"/>
              <a:t>» (сделать </a:t>
            </a:r>
            <a:r>
              <a:rPr lang="ru-RU" baseline="0" dirty="0" err="1" smtClean="0"/>
              <a:t>раздатку</a:t>
            </a:r>
            <a:r>
              <a:rPr lang="ru-RU" baseline="0" dirty="0" smtClean="0"/>
              <a:t> со знаком напряжения) за вашу активную работу. Также «</a:t>
            </a:r>
            <a:r>
              <a:rPr lang="ru-RU" baseline="0" dirty="0" err="1" smtClean="0"/>
              <a:t>Энергорубль</a:t>
            </a:r>
            <a:r>
              <a:rPr lang="ru-RU" baseline="0" dirty="0" smtClean="0"/>
              <a:t>» будут изыматься, если ваша команда будет играть не честно или мешать другим. (в течение всего урока педагог или его помощник будут раздавать «</a:t>
            </a:r>
            <a:r>
              <a:rPr lang="ru-RU" baseline="0" dirty="0" err="1" smtClean="0"/>
              <a:t>Энергорубль</a:t>
            </a:r>
            <a:r>
              <a:rPr lang="ru-RU" baseline="0" dirty="0" smtClean="0"/>
              <a:t>» и следить за порядком)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138D2-8AA4-4620-91E3-7F99B3CADA6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75724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sz="1200" b="1" dirty="0" smtClean="0">
                <a:solidFill>
                  <a:srgbClr val="00407C"/>
                </a:solidFill>
              </a:rPr>
              <a:t>Педагог: </a:t>
            </a:r>
            <a:r>
              <a:rPr lang="ru-RU" sz="1200" dirty="0" err="1" smtClean="0">
                <a:solidFill>
                  <a:srgbClr val="00407C"/>
                </a:solidFill>
              </a:rPr>
              <a:t>Энергозатраты</a:t>
            </a:r>
            <a:r>
              <a:rPr lang="ru-RU" sz="1200" dirty="0" smtClean="0">
                <a:solidFill>
                  <a:srgbClr val="00407C"/>
                </a:solidFill>
              </a:rPr>
              <a:t> многих российских предприятий превышают аналогичные показатели в развитых странах примерно в два раза. Для изменения этой ситуации необходим внедрение энергосберегающего оборудования на предприятиях, таким образом будет повышаться эффективность работы предприятий за счет энергосбережения.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138D2-8AA4-4620-91E3-7F99B3CADA60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36315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i="1" baseline="0" dirty="0" smtClean="0"/>
              <a:t>Вопрос к классу: </a:t>
            </a:r>
            <a:r>
              <a:rPr lang="ru-RU" baseline="0" dirty="0" smtClean="0"/>
              <a:t>Какие экологические проблемы, связанные с сжиганием топлива вы знаете?</a:t>
            </a:r>
          </a:p>
          <a:p>
            <a:endParaRPr lang="ru-RU" baseline="0" dirty="0" smtClean="0"/>
          </a:p>
          <a:p>
            <a:pPr algn="l"/>
            <a:r>
              <a:rPr lang="ru-RU" sz="1200" b="1" dirty="0" smtClean="0">
                <a:solidFill>
                  <a:srgbClr val="00407C"/>
                </a:solidFill>
              </a:rPr>
              <a:t>Ученики (педагог задает наводящие вопросы, если ученики не отвечают): </a:t>
            </a:r>
            <a:r>
              <a:rPr lang="ru-RU" sz="1200" dirty="0" smtClean="0">
                <a:solidFill>
                  <a:srgbClr val="00407C"/>
                </a:solidFill>
              </a:rPr>
              <a:t>При сжигании любого топлива расходуется большое количество кислорода и выделяется углекислый газ в таком количестве ,что приводит к экологической проблеме - создаётся “ парниковый эффект”. Это приводит к потеплению климата и как последствия наводнения.</a:t>
            </a:r>
          </a:p>
          <a:p>
            <a:pPr algn="l"/>
            <a:r>
              <a:rPr lang="ru-RU" sz="1200" dirty="0" smtClean="0">
                <a:solidFill>
                  <a:srgbClr val="00407C"/>
                </a:solidFill>
              </a:rPr>
              <a:t>При сгорании топлива загрязняется окружающая среда, это приносит вред животным ( они либо покидают свои места, либо гибнут, либо происходит мутации в развитии) , изменяется качество питьевой воды, чрезмерное цветение и зарастание водоемов.</a:t>
            </a:r>
          </a:p>
          <a:p>
            <a:pPr algn="l"/>
            <a:r>
              <a:rPr lang="ru-RU" sz="1200" dirty="0" smtClean="0">
                <a:solidFill>
                  <a:srgbClr val="00407C"/>
                </a:solidFill>
              </a:rPr>
              <a:t>Отходы нефти, угля и урана смертельно опасны для человека.</a:t>
            </a:r>
          </a:p>
          <a:p>
            <a:pPr algn="l"/>
            <a:r>
              <a:rPr lang="ru-RU" sz="1200" dirty="0" smtClean="0">
                <a:solidFill>
                  <a:srgbClr val="00407C"/>
                </a:solidFill>
              </a:rPr>
              <a:t>Тогда, как использование альтернативных источников энергии, не так опасны для человека.</a:t>
            </a:r>
          </a:p>
          <a:p>
            <a:pPr algn="l"/>
            <a:endParaRPr lang="ru-RU" sz="1200" dirty="0" smtClean="0">
              <a:solidFill>
                <a:srgbClr val="00407C"/>
              </a:solidFill>
            </a:endParaRPr>
          </a:p>
          <a:p>
            <a:pPr algn="l"/>
            <a:r>
              <a:rPr lang="ru-RU" sz="1200" b="1" dirty="0" smtClean="0">
                <a:solidFill>
                  <a:srgbClr val="00407C"/>
                </a:solidFill>
              </a:rPr>
              <a:t>Педагог:</a:t>
            </a:r>
            <a:r>
              <a:rPr lang="ru-RU" sz="1200" dirty="0" smtClean="0">
                <a:solidFill>
                  <a:srgbClr val="00407C"/>
                </a:solidFill>
              </a:rPr>
              <a:t> Каждый</a:t>
            </a:r>
            <a:r>
              <a:rPr lang="ru-RU" sz="1200" baseline="0" dirty="0" smtClean="0">
                <a:solidFill>
                  <a:srgbClr val="00407C"/>
                </a:solidFill>
              </a:rPr>
              <a:t> из нас в силах сохранить природу – сохраняя энергию!</a:t>
            </a:r>
            <a:endParaRPr lang="ru-RU" sz="1200" dirty="0" smtClean="0">
              <a:solidFill>
                <a:srgbClr val="00407C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138D2-8AA4-4620-91E3-7F99B3CADA60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36315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dirty="0" smtClean="0">
                <a:solidFill>
                  <a:srgbClr val="00407C"/>
                </a:solidFill>
              </a:rPr>
              <a:t>Педагог</a:t>
            </a:r>
            <a:r>
              <a:rPr lang="ru-RU" b="1" dirty="0" smtClean="0"/>
              <a:t> (</a:t>
            </a:r>
            <a:r>
              <a:rPr lang="ru-RU" b="1" dirty="0" err="1" smtClean="0"/>
              <a:t>раздатка</a:t>
            </a:r>
            <a:r>
              <a:rPr lang="ru-RU" b="1" baseline="0" dirty="0" smtClean="0"/>
              <a:t> – листы А4, карандаши и фломастеры; картинки: 3 дом, стиральная машина, выключатель, окно, зарядное устройство, кран, лампочка, чайник, кондиционер, холодильник, пылесос</a:t>
            </a:r>
            <a:r>
              <a:rPr lang="ru-RU" b="1" dirty="0" smtClean="0"/>
              <a:t>): </a:t>
            </a:r>
            <a:r>
              <a:rPr lang="ru-RU" b="0" dirty="0" smtClean="0"/>
              <a:t>Сейчас</a:t>
            </a:r>
            <a:r>
              <a:rPr lang="ru-RU" b="0" baseline="0" dirty="0" smtClean="0"/>
              <a:t> вы получили по 3 картинки и видите на них приборы или места в доме, которые могут тратить энергию впустую. Предложите как можно неразумно расходовать энергию с тем предметом, который вы получили и расскажите что же нужно делать, чтобы этого не происходило.</a:t>
            </a:r>
          </a:p>
          <a:p>
            <a:r>
              <a:rPr lang="ru-RU" b="0" baseline="0" dirty="0" smtClean="0"/>
              <a:t>Время пошло на всё у вас есть 7 минут. Как сделаете, поднимаете руку.</a:t>
            </a:r>
          </a:p>
          <a:p>
            <a:endParaRPr lang="ru-RU" b="0" baseline="0" dirty="0" smtClean="0"/>
          </a:p>
          <a:p>
            <a:r>
              <a:rPr lang="ru-RU" b="0" i="1" baseline="0" dirty="0" smtClean="0"/>
              <a:t>Ученики работают в командах</a:t>
            </a:r>
          </a:p>
          <a:p>
            <a:endParaRPr lang="ru-RU" b="0" i="1" baseline="0" dirty="0" smtClean="0"/>
          </a:p>
          <a:p>
            <a:r>
              <a:rPr lang="ru-RU" b="0" i="0" baseline="0" dirty="0" smtClean="0"/>
              <a:t>Через 7 минут учитель проводит опрос команд в формате - презентация, просит дополнения у других команд, если они возможны, прорабатываются сложные моменты, демонстрация лампочек разных видов, датчиков для регулировки освещения.</a:t>
            </a:r>
          </a:p>
          <a:p>
            <a:endParaRPr lang="ru-RU" b="0" i="0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i="0" baseline="0" dirty="0" smtClean="0"/>
              <a:t>Окно: </a:t>
            </a:r>
            <a:r>
              <a:rPr lang="ru-RU" dirty="0" smtClean="0"/>
              <a:t>Источником естественного света в помещениях служат окна. Для того чтобы стекла пропускали больше солнечного тепла и света, необходимо поддерживать чистоту стекол, стараться не загораживать их большим числом цветов, и не занавешивать шторами. Качественные современные окна также препятствуют потери тепла из помещения, впрочем и старые окна с щелями можно утеплить.</a:t>
            </a:r>
          </a:p>
          <a:p>
            <a:endParaRPr lang="ru-RU" b="0" i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i="0" dirty="0" smtClean="0"/>
              <a:t>Лампа: </a:t>
            </a:r>
            <a:r>
              <a:rPr lang="ru-RU" dirty="0" smtClean="0"/>
              <a:t>Когда солнечного света недостаточно мы пользуемся искусственным освещением. В светильниках применяется большое разнообразие ламп. На рисунке представлены три основных вида: лампа накаливания, энергосберегающая газоразрядная и светодиодная лампы. Использование экономичных ламп способствует энергосбережению. Но не все лампы экономичны. Так лампа накаливания производит лишь 5% электроэнергии в свет и 95% в  виде тепла. Энергосберегающая газоразрядная лампа производи уже 30-35% света, а светодиодные уже 40-50%. Используя современные лампы можно значительно снизить расход электроэнергии на освещение.</a:t>
            </a:r>
          </a:p>
          <a:p>
            <a:endParaRPr lang="ru-RU" b="0" i="0" dirty="0" smtClean="0"/>
          </a:p>
          <a:p>
            <a:pPr eaLnBrk="1" hangingPunct="1">
              <a:spcBef>
                <a:spcPct val="0"/>
              </a:spcBef>
            </a:pPr>
            <a:r>
              <a:rPr lang="ru-RU" b="0" i="0" dirty="0" smtClean="0"/>
              <a:t>Холодильник: </a:t>
            </a:r>
            <a:r>
              <a:rPr lang="ru-RU" dirty="0" smtClean="0"/>
              <a:t>Правильное использование холодильника также позволяет экономить электроэнергию. Нужно лишь помнить простые правила:</a:t>
            </a:r>
          </a:p>
          <a:p>
            <a:pPr eaLnBrk="1" hangingPunct="1">
              <a:spcBef>
                <a:spcPct val="0"/>
              </a:spcBef>
            </a:pPr>
            <a:r>
              <a:rPr lang="ru-RU" dirty="0" smtClean="0"/>
              <a:t>Устанавливать холодильник следует в наиболее прохладной части помещения в дали от батарей отопления и других источников тепла.</a:t>
            </a:r>
          </a:p>
          <a:p>
            <a:pPr eaLnBrk="1" hangingPunct="1">
              <a:spcBef>
                <a:spcPct val="0"/>
              </a:spcBef>
            </a:pPr>
            <a:r>
              <a:rPr lang="ru-RU" dirty="0" smtClean="0"/>
              <a:t>Следует помнить что, чем меньше мы держим дверцу открытой, тем меньше тепла впускаем в камеру и компрессору не приходится потреблять дополнительной энергии. </a:t>
            </a:r>
          </a:p>
          <a:p>
            <a:pPr eaLnBrk="1" hangingPunct="1">
              <a:spcBef>
                <a:spcPct val="0"/>
              </a:spcBef>
            </a:pPr>
            <a:r>
              <a:rPr lang="ru-RU" dirty="0" smtClean="0"/>
              <a:t>Так же не стоит  класть горячие продукты в камеру. Перед помещением в холодильник необходимо охладить их  до комнатной температуры.</a:t>
            </a:r>
          </a:p>
          <a:p>
            <a:endParaRPr lang="ru-RU" b="0" i="0" dirty="0" smtClean="0"/>
          </a:p>
          <a:p>
            <a:pPr eaLnBrk="1" hangingPunct="1">
              <a:spcBef>
                <a:spcPct val="0"/>
              </a:spcBef>
            </a:pPr>
            <a:r>
              <a:rPr lang="ru-RU" b="0" i="0" dirty="0" smtClean="0"/>
              <a:t>Чайник: Н</a:t>
            </a:r>
            <a:r>
              <a:rPr lang="ru-RU" dirty="0" smtClean="0"/>
              <a:t>еобходимо наливать только то кол-во воды которое требуется. Неразумно кипятить 3х литровый чайник из-за одной кружки чая. Для нагрева большего объема,</a:t>
            </a:r>
            <a:r>
              <a:rPr lang="ru-RU" baseline="0" dirty="0" smtClean="0"/>
              <a:t> требуется больше энергии. </a:t>
            </a:r>
            <a:r>
              <a:rPr lang="ru-RU" dirty="0" smtClean="0"/>
              <a:t>К тому же необходимо вовремя удалять накипь, которая замедляет процесс нагрева воды. </a:t>
            </a:r>
          </a:p>
          <a:p>
            <a:pPr eaLnBrk="1" hangingPunct="1">
              <a:spcBef>
                <a:spcPct val="0"/>
              </a:spcBef>
            </a:pP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Стиральная машина: В современном мире почти у каждого дома есть стиральная машина. Старайтесь стирать при полной загрузке барабана это позволит сэкономить как электроэнергию так и расход воды.</a:t>
            </a:r>
          </a:p>
          <a:p>
            <a:pPr eaLnBrk="1" hangingPunct="1">
              <a:spcBef>
                <a:spcPct val="0"/>
              </a:spcBef>
            </a:pP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Кран: Необходимо плотно закрывать краны </a:t>
            </a:r>
            <a:r>
              <a:rPr lang="ru-RU" dirty="0" err="1" smtClean="0"/>
              <a:t>т.к</a:t>
            </a:r>
            <a:r>
              <a:rPr lang="ru-RU" dirty="0" smtClean="0"/>
              <a:t> две три капли воды в секунду это почти 30 литров воды в сутки вытекающие в пустую. Запасы воды не бесконечны.</a:t>
            </a:r>
          </a:p>
          <a:p>
            <a:pPr eaLnBrk="1" hangingPunct="1">
              <a:spcBef>
                <a:spcPct val="0"/>
              </a:spcBef>
            </a:pP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Зарядные устройства: Не стоит оставлять зарядные устройства телефонов и другой техники подключенными к сети. Т.к. даже когда заряжаемые устройства к ним не подсоединены они  продолжают потреблять электроэнергию.</a:t>
            </a:r>
          </a:p>
          <a:p>
            <a:pPr eaLnBrk="1" hangingPunct="1">
              <a:spcBef>
                <a:spcPct val="0"/>
              </a:spcBef>
            </a:pP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Кондиционер и эл. Радиатор: Пользуясь кондиционером/радиатор в помещениях необходимо закрывать окна, и двери чтобы кондиционер/радиатор не тратил электроэнергию на  охлаждение/нагрева окружающей среды.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Пылесос: Такой бытовой прибор как Пылесос значительно меньше потребляет энергии и лучше всасывает пыль, когда его мешок или контейнер для мусора пусты.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Выключатель: И самое главное не забывайте выключать свет когда он не нужен.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Датчики: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применение устройств управления освещением (датчики движения и акустические датчики, датчики освещенности, таймеры, системы дистанционного управления);</a:t>
            </a:r>
            <a:endParaRPr lang="ru-RU" dirty="0" smtClean="0"/>
          </a:p>
          <a:p>
            <a:pPr eaLnBrk="1" hangingPunct="1">
              <a:spcBef>
                <a:spcPct val="0"/>
              </a:spcBef>
            </a:pPr>
            <a:endParaRPr lang="ru-RU" dirty="0" smtClean="0"/>
          </a:p>
          <a:p>
            <a:endParaRPr lang="ru-RU" b="0" i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138D2-8AA4-4620-91E3-7F99B3CADA60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36315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i="0" baseline="0" dirty="0" smtClean="0"/>
              <a:t>Педагог:</a:t>
            </a:r>
            <a:r>
              <a:rPr lang="ru-RU" b="0" i="0" baseline="0" dirty="0" smtClean="0"/>
              <a:t> Вы перечислили много доступных способов как можно сберечь энергию дома, может и для школы у вас найдутся способы?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i="0" baseline="0" dirty="0" smtClean="0"/>
              <a:t>В командах на листок записываете возможные способы сбережения энергии в школе по Направлениям: освещение, обогрев, работа электрических приборов и далее каждая команда будет называть по очереди свои способы, у кого их окажется больше тот и победил. На командную работу 5 минут.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0" i="0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0" i="0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i="0" baseline="0" dirty="0" smtClean="0"/>
              <a:t>Ответы: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dirty="0" smtClean="0"/>
              <a:t>- Использовать ударное проветривание, широко раскрывая окна на</a:t>
            </a:r>
            <a:r>
              <a:rPr lang="en-US" altLang="ru-RU" dirty="0" smtClean="0"/>
              <a:t> </a:t>
            </a:r>
            <a:r>
              <a:rPr lang="ru-RU" altLang="ru-RU" dirty="0" smtClean="0"/>
              <a:t>непродолжительное время.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i="0" baseline="0" dirty="0" smtClean="0"/>
              <a:t>- </a:t>
            </a:r>
            <a:r>
              <a:rPr lang="ru-RU" altLang="ru-RU" dirty="0" smtClean="0"/>
              <a:t>Выключение питания существующей техники во время длительного отсутствия,</a:t>
            </a:r>
            <a:r>
              <a:rPr lang="ru-RU" altLang="ru-RU" baseline="0" dirty="0" smtClean="0"/>
              <a:t> нет «спящему режиму»</a:t>
            </a:r>
            <a:endParaRPr lang="ru-RU" alt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i="0" baseline="0" dirty="0" smtClean="0"/>
              <a:t>- </a:t>
            </a:r>
            <a:r>
              <a:rPr lang="ru-RU" altLang="ru-RU" dirty="0" smtClean="0"/>
              <a:t>Замена существующих деревянных окон на пластиковые.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i="0" baseline="0" dirty="0" smtClean="0"/>
              <a:t>- </a:t>
            </a:r>
            <a:r>
              <a:rPr lang="ru-RU" altLang="ru-RU" dirty="0" smtClean="0"/>
              <a:t>Закрывать двери для исключения сквозняков.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i="0" baseline="0" dirty="0" smtClean="0"/>
              <a:t>- </a:t>
            </a:r>
            <a:r>
              <a:rPr lang="ru-RU" altLang="ru-RU" dirty="0" smtClean="0"/>
              <a:t>Установка нового распределительного устройства с автоматической регулировкой отопления.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i="0" baseline="0" dirty="0" smtClean="0"/>
              <a:t>- </a:t>
            </a:r>
            <a:r>
              <a:rPr lang="ru-RU" altLang="ru-RU" dirty="0" smtClean="0"/>
              <a:t>Применение усовершенствованных энергосберегающих люминесцентных ламп и светильников.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i="0" baseline="0" dirty="0" smtClean="0"/>
              <a:t>- </a:t>
            </a:r>
            <a:r>
              <a:rPr lang="ru-RU" altLang="ru-RU" dirty="0" smtClean="0"/>
              <a:t>Замена треснувших стекол/ бережное отношение к окнам.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i="0" baseline="0" dirty="0" smtClean="0"/>
              <a:t>- </a:t>
            </a:r>
            <a:r>
              <a:rPr lang="ru-RU" altLang="ru-RU" dirty="0" smtClean="0"/>
              <a:t>Применение плотных, светлых штор, не закрывающих батареи отопления.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i="0" baseline="0" dirty="0" smtClean="0"/>
              <a:t>- </a:t>
            </a:r>
            <a:r>
              <a:rPr lang="ru-RU" altLang="ru-RU" dirty="0" smtClean="0"/>
              <a:t>Все щели должны быть заделаны герметиками.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i="0" baseline="0" dirty="0" smtClean="0"/>
              <a:t>- </a:t>
            </a:r>
            <a:r>
              <a:rPr lang="ru-RU" altLang="ru-RU" dirty="0" smtClean="0"/>
              <a:t>Раздвигать шторы в зимнее время суток.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i="0" baseline="0" dirty="0" smtClean="0"/>
              <a:t>- </a:t>
            </a:r>
            <a:r>
              <a:rPr lang="ru-RU" altLang="ru-RU" dirty="0" smtClean="0"/>
              <a:t>Отодвинуть парты от батарей отопления.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i="0" baseline="0" dirty="0" smtClean="0"/>
              <a:t>- </a:t>
            </a:r>
            <a:r>
              <a:rPr lang="ru-RU" altLang="ru-RU" dirty="0" smtClean="0"/>
              <a:t>Использование теплоотражающей пленки на стеклах.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i="0" baseline="0" dirty="0" smtClean="0"/>
              <a:t>- </a:t>
            </a:r>
            <a:r>
              <a:rPr lang="ru-RU" altLang="ru-RU" dirty="0" smtClean="0"/>
              <a:t>Применение теплоотражающих экранов для батарей отопления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i="0" baseline="0" dirty="0" smtClean="0"/>
              <a:t>- </a:t>
            </a:r>
            <a:r>
              <a:rPr lang="ru-RU" altLang="ru-RU" dirty="0" smtClean="0"/>
              <a:t>Применение светлых обоев/ краски для улучшения естественной освещенности.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i="0" baseline="0" dirty="0" smtClean="0"/>
              <a:t>- </a:t>
            </a:r>
            <a:r>
              <a:rPr lang="ru-RU" altLang="ru-RU" dirty="0" smtClean="0"/>
              <a:t>Умеренное количество цветов на подоконниках.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0" i="0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0" i="0" baseline="0" dirty="0" smtClean="0"/>
          </a:p>
          <a:p>
            <a:endParaRPr lang="ru-RU" b="0" i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138D2-8AA4-4620-91E3-7F99B3CADA60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36315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rgbClr val="00407C"/>
                </a:solidFill>
              </a:rPr>
              <a:t>Педагог: </a:t>
            </a:r>
            <a:r>
              <a:rPr lang="ru-RU" b="0" i="0" baseline="0" dirty="0" smtClean="0"/>
              <a:t>Итак, повторим, что же мы будем делать </a:t>
            </a:r>
            <a:r>
              <a:rPr lang="ru-RU" b="0" i="0" baseline="0" dirty="0" smtClean="0"/>
              <a:t>дома и в школе, </a:t>
            </a:r>
            <a:r>
              <a:rPr lang="ru-RU" b="0" i="0" baseline="0" dirty="0" smtClean="0"/>
              <a:t>чтобы сберечь </a:t>
            </a:r>
            <a:r>
              <a:rPr lang="ru-RU" b="0" i="0" baseline="0" dirty="0" smtClean="0"/>
              <a:t>энергию, а для этого каждая команда решит выданное ей задание.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i="0" baseline="0" dirty="0" smtClean="0"/>
              <a:t>Командам раздается задание с зашифрованным словом, его нужно составить из букв, находящихся под картинками с действиями, направленными на энергосбережение. Командам дается 5-6 минут, команде отгадавшей слово первой выдаются дополнительные </a:t>
            </a:r>
            <a:r>
              <a:rPr lang="ru-RU" b="0" i="0" baseline="0" dirty="0" err="1" smtClean="0"/>
              <a:t>энергорубли</a:t>
            </a:r>
            <a:endParaRPr lang="ru-RU" b="0" i="0" baseline="0" dirty="0" smtClean="0"/>
          </a:p>
          <a:p>
            <a:endParaRPr lang="ru-RU" b="0" i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138D2-8AA4-4620-91E3-7F99B3CADA60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36315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dirty="0" smtClean="0">
                <a:solidFill>
                  <a:srgbClr val="00407C"/>
                </a:solidFill>
              </a:rPr>
              <a:t>Педагог: </a:t>
            </a:r>
            <a:r>
              <a:rPr lang="ru-RU" dirty="0" smtClean="0"/>
              <a:t>Пришло время подвести итоги, какая команда у нас победила!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i="1" dirty="0" smtClean="0"/>
              <a:t>Производится</a:t>
            </a:r>
            <a:r>
              <a:rPr lang="ru-RU" i="1" baseline="0" dirty="0" smtClean="0"/>
              <a:t> подсчет баллов! Вручаются призы </a:t>
            </a:r>
            <a:r>
              <a:rPr lang="ru-RU" i="1" baseline="0" dirty="0" smtClean="0"/>
              <a:t>победителям (тематические </a:t>
            </a:r>
            <a:r>
              <a:rPr lang="ru-RU" i="1" baseline="0" smtClean="0"/>
              <a:t>расписания уроков, </a:t>
            </a:r>
            <a:r>
              <a:rPr lang="ru-RU" i="1" baseline="0" dirty="0" smtClean="0"/>
              <a:t>ручки или блокноты с символикой МРСК).</a:t>
            </a:r>
            <a:endParaRPr lang="ru-RU" i="1" dirty="0" smtClean="0"/>
          </a:p>
          <a:p>
            <a:r>
              <a:rPr lang="ru-RU" dirty="0" smtClean="0"/>
              <a:t> И</a:t>
            </a:r>
            <a:r>
              <a:rPr lang="ru-RU" baseline="0" dirty="0" smtClean="0"/>
              <a:t> неважно кто сегодня оказался впереди, важно что теперь мы все понимаем, зачем и как экономить энергию…Ведь сохраняя энергию, мы сохраняем природу!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138D2-8AA4-4620-91E3-7F99B3CADA60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3631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III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Основная часть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Педагог: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Молодцы, вы уже много знаете! В 2009 году в России вышел федеральный закон «Об энергосбережении», данный закон направлен на то, чтобы уменьшить расход энергии и при этом сохранить комфортные условия для жизни и работы. Данные меры принимаются не только в нашей стране, но и по всему миру, в некоторых европейских странах снижают налоги или выплачивают денежные дотации предприятиям, где следят за эффективным использованием энергии.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138D2-8AA4-4620-91E3-7F99B3CADA6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3631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Педагог: 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 же такое энергосбережение?! Энергосбережение – это ряд мер, которые направленны на эффективное использование топливно-энергетических ресурсов и вовлечение в хозяйственную деятельность возобновляемых источников энергии.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138D2-8AA4-4620-91E3-7F99B3CADA6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36315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Вопрос к классу: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Как Вы думаете, а почему человечеству необходимо экономить энергию? (учитель пишет на доске или флипчарте слово «Почему?», записывает ответы учеников и проговаривает их).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Ученики: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природные ресурсы заканчиваются, они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исчерпаемы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и уже через несколько десятков лет может не остаться нефти и закончиться природный газ;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при производстве энергии страдает экология: загрязняются почвы и водоемы, воздух, создается тот самый «парниковый эффект».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138D2-8AA4-4620-91E3-7F99B3CADA6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3631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i="1" dirty="0" smtClean="0"/>
              <a:t>И еще раз дублируется</a:t>
            </a:r>
            <a:r>
              <a:rPr lang="ru-RU" i="1" baseline="0" dirty="0" smtClean="0"/>
              <a:t> для закрепления материала и создания ассоциативных образов</a:t>
            </a:r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138D2-8AA4-4620-91E3-7F99B3CADA60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36315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Вопрос к классу: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Как Вы думаете, а зачем экономить энергию? Какая выгода в этом для человека (учитель пишет на доске или флипчарте слово «Зачем?», записывает ответы учеников и проговаривает их).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Ученики: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ru-RU" i="0" baseline="0" dirty="0" smtClean="0"/>
              <a:t>Экономия ресурсов</a:t>
            </a:r>
          </a:p>
          <a:p>
            <a:pPr marL="171450" indent="-171450">
              <a:buFontTx/>
              <a:buChar char="-"/>
            </a:pPr>
            <a:r>
              <a:rPr lang="ru-RU" i="0" baseline="0" dirty="0" smtClean="0"/>
              <a:t>Решение проблем ЖКХ</a:t>
            </a:r>
          </a:p>
          <a:p>
            <a:pPr marL="171450" indent="-171450">
              <a:buFontTx/>
              <a:buChar char="-"/>
            </a:pPr>
            <a:r>
              <a:rPr lang="ru-RU" i="0" baseline="0" dirty="0" smtClean="0"/>
              <a:t>Увеличение доходности предприятий</a:t>
            </a:r>
          </a:p>
          <a:p>
            <a:pPr marL="171450" indent="-171450">
              <a:buFontTx/>
              <a:buChar char="-"/>
            </a:pPr>
            <a:r>
              <a:rPr lang="ru-RU" i="0" baseline="0" dirty="0" smtClean="0"/>
              <a:t>Сохранение окружающей среды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138D2-8AA4-4620-91E3-7F99B3CADA60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36315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i="1" dirty="0" smtClean="0"/>
              <a:t>Педагог: </a:t>
            </a:r>
            <a:r>
              <a:rPr lang="ru-RU" i="0" dirty="0" smtClean="0"/>
              <a:t>Зачем же нужно экономить энергию</a:t>
            </a:r>
            <a:r>
              <a:rPr lang="ru-RU" i="0" baseline="0" dirty="0" smtClean="0"/>
              <a:t>? Какая нам, людям, от этого выгода? </a:t>
            </a:r>
          </a:p>
          <a:p>
            <a:r>
              <a:rPr lang="ru-RU" i="0" baseline="0" dirty="0" smtClean="0"/>
              <a:t>На слайде представлены варианты (дублирование информации): </a:t>
            </a:r>
          </a:p>
          <a:p>
            <a:pPr marL="0" indent="0">
              <a:buFontTx/>
              <a:buNone/>
            </a:pPr>
            <a:r>
              <a:rPr lang="ru-RU" i="0" baseline="0" dirty="0" smtClean="0"/>
              <a:t>Ответы:</a:t>
            </a:r>
          </a:p>
          <a:p>
            <a:pPr marL="171450" indent="-171450">
              <a:buFontTx/>
              <a:buChar char="-"/>
            </a:pPr>
            <a:r>
              <a:rPr lang="ru-RU" i="0" baseline="0" dirty="0" smtClean="0"/>
              <a:t>Экономия ресурсов</a:t>
            </a:r>
          </a:p>
          <a:p>
            <a:pPr marL="171450" indent="-171450">
              <a:buFontTx/>
              <a:buChar char="-"/>
            </a:pPr>
            <a:r>
              <a:rPr lang="ru-RU" i="0" baseline="0" dirty="0" smtClean="0"/>
              <a:t>Решение проблем ЖКХ</a:t>
            </a:r>
          </a:p>
          <a:p>
            <a:pPr marL="171450" indent="-171450">
              <a:buFontTx/>
              <a:buChar char="-"/>
            </a:pPr>
            <a:r>
              <a:rPr lang="ru-RU" i="0" baseline="0" dirty="0" smtClean="0"/>
              <a:t>Увеличение доходности предприятий</a:t>
            </a:r>
          </a:p>
          <a:p>
            <a:pPr marL="171450" indent="-171450">
              <a:buFontTx/>
              <a:buChar char="-"/>
            </a:pPr>
            <a:r>
              <a:rPr lang="ru-RU" i="0" baseline="0" dirty="0" smtClean="0"/>
              <a:t>Сохранение окружающей среды</a:t>
            </a:r>
          </a:p>
          <a:p>
            <a:pPr marL="171450" indent="-171450">
              <a:buFontTx/>
              <a:buChar char="-"/>
            </a:pPr>
            <a:endParaRPr lang="ru-RU" i="0" baseline="0" dirty="0" smtClean="0"/>
          </a:p>
          <a:p>
            <a:pPr marL="0" indent="0">
              <a:buFontTx/>
              <a:buNone/>
            </a:pPr>
            <a:r>
              <a:rPr lang="ru-RU" i="0" baseline="0" dirty="0" smtClean="0"/>
              <a:t>Рассмотрим каждый пункт подробнее…</a:t>
            </a:r>
            <a:endParaRPr lang="ru-RU" i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138D2-8AA4-4620-91E3-7F99B3CADA60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36315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rgbClr val="00407C"/>
                </a:solidFill>
              </a:rPr>
              <a:t>Педагог: </a:t>
            </a:r>
            <a:r>
              <a:rPr lang="ru-RU" i="0" dirty="0" smtClean="0"/>
              <a:t>Мы уже говорили</a:t>
            </a:r>
            <a:r>
              <a:rPr lang="ru-RU" i="0" baseline="0" dirty="0" smtClean="0"/>
              <a:t>, что </a:t>
            </a:r>
            <a:r>
              <a:rPr lang="ru-RU" sz="1200" i="0" dirty="0" smtClean="0">
                <a:solidFill>
                  <a:srgbClr val="00407C"/>
                </a:solidFill>
                <a:latin typeface="Arial" pitchFamily="34" charset="0"/>
                <a:cs typeface="Arial" pitchFamily="34" charset="0"/>
              </a:rPr>
              <a:t>ресурсы не бесконечны, поэтому использование альтернативных источников энергии поможет экономить ресурсы</a:t>
            </a:r>
            <a:r>
              <a:rPr lang="ru-RU" sz="1200" dirty="0" smtClean="0">
                <a:solidFill>
                  <a:srgbClr val="00407C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l"/>
            <a:endParaRPr lang="ru-RU" sz="1200" i="0" dirty="0" smtClean="0">
              <a:solidFill>
                <a:srgbClr val="00407C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ru-RU" sz="1200" i="1" dirty="0" smtClean="0">
                <a:solidFill>
                  <a:srgbClr val="00407C"/>
                </a:solidFill>
                <a:latin typeface="Arial" pitchFamily="34" charset="0"/>
                <a:cs typeface="Arial" pitchFamily="34" charset="0"/>
              </a:rPr>
              <a:t>Вопрос к классу: </a:t>
            </a:r>
            <a:r>
              <a:rPr lang="ru-RU" sz="1200" dirty="0" smtClean="0">
                <a:solidFill>
                  <a:srgbClr val="00407C"/>
                </a:solidFill>
                <a:latin typeface="Arial" pitchFamily="34" charset="0"/>
                <a:cs typeface="Arial" pitchFamily="34" charset="0"/>
              </a:rPr>
              <a:t>Назовите </a:t>
            </a:r>
            <a:r>
              <a:rPr lang="ru-RU" sz="1200" dirty="0" err="1" smtClean="0">
                <a:solidFill>
                  <a:srgbClr val="00407C"/>
                </a:solidFill>
                <a:latin typeface="Arial" pitchFamily="34" charset="0"/>
                <a:cs typeface="Arial" pitchFamily="34" charset="0"/>
              </a:rPr>
              <a:t>исчерпаемые</a:t>
            </a:r>
            <a:r>
              <a:rPr lang="ru-RU" sz="1200" dirty="0" smtClean="0">
                <a:solidFill>
                  <a:srgbClr val="00407C"/>
                </a:solidFill>
                <a:latin typeface="Arial" pitchFamily="34" charset="0"/>
                <a:cs typeface="Arial" pitchFamily="34" charset="0"/>
              </a:rPr>
              <a:t> и неисчерпаемые источники энергии?</a:t>
            </a:r>
          </a:p>
          <a:p>
            <a:pPr algn="l"/>
            <a:endParaRPr lang="ru-RU" sz="1200" dirty="0" smtClean="0">
              <a:solidFill>
                <a:srgbClr val="00407C"/>
              </a:solidFill>
              <a:latin typeface="Arial" pitchFamily="34" charset="0"/>
              <a:cs typeface="Arial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Ученики: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ru-RU" sz="1200" dirty="0" err="1" smtClean="0">
                <a:solidFill>
                  <a:srgbClr val="00407C"/>
                </a:solidFill>
              </a:rPr>
              <a:t>Исчерпаемые</a:t>
            </a:r>
            <a:r>
              <a:rPr lang="ru-RU" sz="1200" dirty="0" smtClean="0">
                <a:solidFill>
                  <a:srgbClr val="00407C"/>
                </a:solidFill>
              </a:rPr>
              <a:t> источники энергии - это нефть, газ, уголь, уран.</a:t>
            </a:r>
            <a:r>
              <a:rPr lang="ru-RU" sz="1200" dirty="0" smtClean="0"/>
              <a:t> </a:t>
            </a:r>
          </a:p>
          <a:p>
            <a:pPr algn="l"/>
            <a:r>
              <a:rPr lang="ru-RU" sz="1200" dirty="0" smtClean="0">
                <a:solidFill>
                  <a:srgbClr val="00407C"/>
                </a:solidFill>
              </a:rPr>
              <a:t>Неисчерпаемые источники энергии - это энергия биомассы, ветра, солнца, морских волн и течений, тепло земли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138D2-8AA4-4620-91E3-7F99B3CADA60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36315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sz="1200" b="1" dirty="0" smtClean="0">
                <a:solidFill>
                  <a:srgbClr val="00407C"/>
                </a:solidFill>
              </a:rPr>
              <a:t>Педагог: </a:t>
            </a:r>
            <a:r>
              <a:rPr lang="ru-RU" sz="1200" dirty="0" smtClean="0">
                <a:solidFill>
                  <a:srgbClr val="00407C"/>
                </a:solidFill>
              </a:rPr>
              <a:t>На сегодняшний день актуальна проблема снижения энергопотребления жилых домов, что также дало толчок для развития энергосберегающих технологий.</a:t>
            </a:r>
          </a:p>
          <a:p>
            <a:pPr algn="l"/>
            <a:endParaRPr lang="ru-RU" sz="1200" b="1" dirty="0" smtClean="0">
              <a:solidFill>
                <a:srgbClr val="00407C"/>
              </a:solidFill>
            </a:endParaRPr>
          </a:p>
          <a:p>
            <a:pPr algn="l"/>
            <a:r>
              <a:rPr lang="ru-RU" sz="1200" dirty="0" smtClean="0">
                <a:solidFill>
                  <a:srgbClr val="00407C"/>
                </a:solidFill>
              </a:rPr>
              <a:t>Российские дома обладают очень низкой </a:t>
            </a:r>
            <a:r>
              <a:rPr lang="ru-RU" sz="1200" dirty="0" err="1" smtClean="0">
                <a:solidFill>
                  <a:srgbClr val="00407C"/>
                </a:solidFill>
              </a:rPr>
              <a:t>энергоэффективностью</a:t>
            </a:r>
            <a:r>
              <a:rPr lang="ru-RU" sz="1200" dirty="0" smtClean="0">
                <a:solidFill>
                  <a:srgbClr val="00407C"/>
                </a:solidFill>
              </a:rPr>
              <a:t>, потери энергии огромные. В России расход </a:t>
            </a:r>
            <a:r>
              <a:rPr lang="ru-RU" sz="1200" dirty="0" err="1" smtClean="0">
                <a:solidFill>
                  <a:srgbClr val="00407C"/>
                </a:solidFill>
              </a:rPr>
              <a:t>теплоэнергии</a:t>
            </a:r>
            <a:r>
              <a:rPr lang="ru-RU" sz="1200" dirty="0" smtClean="0">
                <a:solidFill>
                  <a:srgbClr val="00407C"/>
                </a:solidFill>
              </a:rPr>
              <a:t> (отопление, горячая вода) в несколько раз выше, чем в Европе.</a:t>
            </a:r>
          </a:p>
          <a:p>
            <a:pPr algn="l"/>
            <a:r>
              <a:rPr lang="ru-RU" sz="1200" b="1" dirty="0" smtClean="0">
                <a:solidFill>
                  <a:srgbClr val="00407C"/>
                </a:solidFill>
              </a:rPr>
              <a:t> </a:t>
            </a:r>
            <a:r>
              <a:rPr lang="ru-RU" sz="1200" dirty="0" smtClean="0">
                <a:solidFill>
                  <a:srgbClr val="00407C"/>
                </a:solidFill>
              </a:rPr>
              <a:t>Для решения проблем ЖКХ производится: Внедрение современной  автоматизированной  системы</a:t>
            </a:r>
            <a:r>
              <a:rPr lang="ru-RU" sz="1200" baseline="0" dirty="0" smtClean="0">
                <a:solidFill>
                  <a:srgbClr val="00407C"/>
                </a:solidFill>
              </a:rPr>
              <a:t> </a:t>
            </a:r>
            <a:r>
              <a:rPr lang="ru-RU" sz="1200" dirty="0" smtClean="0">
                <a:solidFill>
                  <a:srgbClr val="00407C"/>
                </a:solidFill>
              </a:rPr>
              <a:t>контроля и учета энергоресурсов, устанавливают счетчики дифференцированного тарифа оплаты электричества.  </a:t>
            </a:r>
            <a:r>
              <a:rPr lang="ru-RU" sz="1200" dirty="0" smtClean="0"/>
              <a:t> </a:t>
            </a:r>
            <a:endParaRPr lang="ru-RU" sz="1200" b="1" dirty="0" smtClean="0">
              <a:solidFill>
                <a:srgbClr val="00407C"/>
              </a:solidFill>
            </a:endParaRPr>
          </a:p>
          <a:p>
            <a:pPr algn="l"/>
            <a:r>
              <a:rPr lang="ru-RU" sz="1200" dirty="0" smtClean="0">
                <a:solidFill>
                  <a:srgbClr val="00407C"/>
                </a:solidFill>
              </a:rPr>
              <a:t> Внедрение инновационных установок помогающих снизить  стоимость электрической и тепловой энергии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138D2-8AA4-4620-91E3-7F99B3CADA60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3631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18856-A966-4DD7-80C4-412AF168DC3D}" type="datetime1">
              <a:rPr lang="ru-RU" smtClean="0"/>
              <a:pPr/>
              <a:t>23.09.2014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2EDC-079C-403A-818D-F72BEC603E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699759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21D35-475F-475F-A473-A384B939D904}" type="datetime1">
              <a:rPr lang="ru-RU" smtClean="0"/>
              <a:pPr/>
              <a:t>23.09.2014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2EDC-079C-403A-818D-F72BEC603E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5019921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A0E8E-D9FF-485E-B0C1-5C18410E9686}" type="datetime1">
              <a:rPr lang="ru-RU" smtClean="0"/>
              <a:pPr/>
              <a:t>23.09.2014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2EDC-079C-403A-818D-F72BEC603E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98650470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D0750-AA44-4111-B40C-A0621177D204}" type="datetime1">
              <a:rPr lang="ru-RU" smtClean="0"/>
              <a:pPr/>
              <a:t>23.09.2014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2EDC-079C-403A-818D-F72BEC603E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3214715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086A-8131-4B2E-9E9E-E28537FC5AFE}" type="datetime1">
              <a:rPr lang="ru-RU" smtClean="0"/>
              <a:pPr/>
              <a:t>23.09.2014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2EDC-079C-403A-818D-F72BEC603E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7434719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821F7-61E5-4E9F-A796-C5DC247AA062}" type="datetime1">
              <a:rPr lang="ru-RU" smtClean="0"/>
              <a:pPr/>
              <a:t>23.09.2014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2EDC-079C-403A-818D-F72BEC603E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6194520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7ED3-B0C1-43A1-82A6-63F5E1F0E710}" type="datetime1">
              <a:rPr lang="ru-RU" smtClean="0"/>
              <a:pPr/>
              <a:t>23.09.2014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2EDC-079C-403A-818D-F72BEC603E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05786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608AF-3F83-4EDE-B6B4-263B4B6AE826}" type="datetime1">
              <a:rPr lang="ru-RU" smtClean="0"/>
              <a:pPr/>
              <a:t>23.09.2014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2EDC-079C-403A-818D-F72BEC603E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7481818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E7DB3-8531-4D13-8788-FD31557EA199}" type="datetime1">
              <a:rPr lang="ru-RU" smtClean="0"/>
              <a:pPr/>
              <a:t>23.09.2014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2EDC-079C-403A-818D-F72BEC603E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0823938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10AED-8886-4AE2-AFFE-7DDF2A9176CD}" type="datetime1">
              <a:rPr lang="ru-RU" smtClean="0"/>
              <a:pPr/>
              <a:t>23.09.2014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2EDC-079C-403A-818D-F72BEC603E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9569826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743A-4AB3-4C28-AC6B-30F99EFAB5AD}" type="datetime1">
              <a:rPr lang="ru-RU" smtClean="0"/>
              <a:pPr/>
              <a:t>23.09.2014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2EDC-079C-403A-818D-F72BEC603E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0819778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F7C018-EBA3-483C-B1A9-E85CF2FF9445}" type="datetime1">
              <a:rPr lang="ru-RU" smtClean="0"/>
              <a:pPr/>
              <a:t>23.09.2014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62EDC-079C-403A-818D-F72BEC603E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64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over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4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5.png"/><Relationship Id="rId9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4.png"/><Relationship Id="rId7" Type="http://schemas.openxmlformats.org/officeDocument/2006/relationships/image" Target="../media/image28.png"/><Relationship Id="rId12" Type="http://schemas.openxmlformats.org/officeDocument/2006/relationships/image" Target="../media/image3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0" Type="http://schemas.openxmlformats.org/officeDocument/2006/relationships/image" Target="../media/image31.png"/><Relationship Id="rId4" Type="http://schemas.openxmlformats.org/officeDocument/2006/relationships/image" Target="../media/image5.png"/><Relationship Id="rId9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4.pn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5.png"/><Relationship Id="rId9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5488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005064"/>
            <a:ext cx="4824536" cy="1728192"/>
          </a:xfrm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>
            <a:noAutofit/>
          </a:bodyPr>
          <a:lstStyle/>
          <a:p>
            <a:pPr algn="l"/>
            <a:r>
              <a:rPr lang="ru-RU" sz="3600" b="1" dirty="0" smtClean="0">
                <a:solidFill>
                  <a:srgbClr val="00407C"/>
                </a:solidFill>
                <a:latin typeface="Arial" pitchFamily="34" charset="0"/>
                <a:cs typeface="Arial" pitchFamily="34" charset="0"/>
              </a:rPr>
              <a:t>Энергосбережение</a:t>
            </a:r>
            <a:br>
              <a:rPr lang="ru-RU" sz="3600" b="1" dirty="0" smtClean="0">
                <a:solidFill>
                  <a:srgbClr val="00407C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00407C"/>
                </a:solidFill>
                <a:latin typeface="Arial" pitchFamily="34" charset="0"/>
                <a:cs typeface="Arial" pitchFamily="34" charset="0"/>
              </a:rPr>
              <a:t>в нашей жизни</a:t>
            </a:r>
            <a:br>
              <a:rPr lang="ru-RU" b="1" dirty="0" smtClean="0">
                <a:solidFill>
                  <a:srgbClr val="00407C"/>
                </a:solidFill>
                <a:latin typeface="Arial" pitchFamily="34" charset="0"/>
                <a:cs typeface="Arial" pitchFamily="34" charset="0"/>
              </a:rPr>
            </a:br>
            <a:endParaRPr lang="ru-RU" sz="2800" b="1" dirty="0">
              <a:solidFill>
                <a:srgbClr val="00407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8064" y="4794287"/>
            <a:ext cx="3316231" cy="94183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240686" y="5899338"/>
            <a:ext cx="313098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ОТКРЫТОЕ</a:t>
            </a:r>
            <a:r>
              <a:rPr 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АКЦИОНЕРНОЕ ОБЩЕСТВО</a:t>
            </a:r>
          </a:p>
          <a:p>
            <a:pPr algn="ctr"/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«МЕЖРЕГИОНАЛЬНАЯ РАСПРЕДЕЛИТЕЛЬНАЯ</a:t>
            </a:r>
          </a:p>
          <a:p>
            <a:pPr algn="ctr"/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СЕТЕВАЯ КОМПАНИЯ ЦЕНТРА»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8385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9144001" cy="685569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6912767" cy="1143000"/>
          </a:xfrm>
        </p:spPr>
        <p:txBody>
          <a:bodyPr>
            <a:noAutofit/>
          </a:bodyPr>
          <a:lstStyle/>
          <a:p>
            <a:pPr algn="l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Увеличение доходности предприятий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39219" y="173382"/>
            <a:ext cx="2237237" cy="1167386"/>
          </a:xfrm>
          <a:prstGeom prst="rect">
            <a:avLst/>
          </a:prstGeom>
        </p:spPr>
      </p:pic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2EDC-079C-403A-818D-F72BEC603E73}" type="slidenum">
              <a:rPr lang="ru-RU" sz="1600" smtClean="0">
                <a:solidFill>
                  <a:srgbClr val="00407C"/>
                </a:solidFill>
                <a:latin typeface="Arial" pitchFamily="34" charset="0"/>
                <a:cs typeface="Arial" pitchFamily="34" charset="0"/>
              </a:rPr>
              <a:pPr/>
              <a:t>10</a:t>
            </a:fld>
            <a:endParaRPr lang="ru-RU" sz="1600" dirty="0">
              <a:solidFill>
                <a:srgbClr val="00407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1" name="Picture 5" descr="C:\Users\mayakova.mn\Desktop\Конкурс_урок\Материалы\2585288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79512" y="3431626"/>
            <a:ext cx="6408712" cy="3380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mayakova.mn\Desktop\Конкурс_урок\Материалы\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844824"/>
            <a:ext cx="4519980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179512" y="1991742"/>
            <a:ext cx="4104455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407C"/>
                </a:solidFill>
              </a:rPr>
              <a:t>Сохраняя энергию, мы </a:t>
            </a:r>
            <a:r>
              <a:rPr lang="ru-RU" sz="3200" dirty="0" smtClean="0">
                <a:solidFill>
                  <a:srgbClr val="00407C"/>
                </a:solidFill>
              </a:rPr>
              <a:t>экономим деньги</a:t>
            </a:r>
            <a:endParaRPr lang="ru-RU" sz="3200" dirty="0">
              <a:solidFill>
                <a:srgbClr val="0040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9200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9144001" cy="685569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1" y="332656"/>
            <a:ext cx="6048672" cy="1143000"/>
          </a:xfrm>
        </p:spPr>
        <p:txBody>
          <a:bodyPr>
            <a:noAutofit/>
          </a:bodyPr>
          <a:lstStyle/>
          <a:p>
            <a:pPr algn="l"/>
            <a:r>
              <a:rPr lang="ru-RU" sz="4800" dirty="0">
                <a:solidFill>
                  <a:schemeClr val="tx2">
                    <a:lumMod val="75000"/>
                  </a:schemeClr>
                </a:solidFill>
              </a:rPr>
              <a:t>Сохранение окружающей среды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39219" y="173382"/>
            <a:ext cx="2237237" cy="1167386"/>
          </a:xfrm>
          <a:prstGeom prst="rect">
            <a:avLst/>
          </a:prstGeom>
        </p:spPr>
      </p:pic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2EDC-079C-403A-818D-F72BEC603E73}" type="slidenum">
              <a:rPr lang="ru-RU" sz="1600" smtClean="0">
                <a:solidFill>
                  <a:srgbClr val="00407C"/>
                </a:solidFill>
                <a:latin typeface="Arial" pitchFamily="34" charset="0"/>
                <a:cs typeface="Arial" pitchFamily="34" charset="0"/>
              </a:rPr>
              <a:pPr/>
              <a:t>11</a:t>
            </a:fld>
            <a:endParaRPr lang="ru-RU" sz="1600" dirty="0">
              <a:solidFill>
                <a:srgbClr val="00407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 descr="C:\Users\mayakova.mn\Desktop\Конкурс_урок\Материалы\auto-2-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2815"/>
            <a:ext cx="3190576" cy="2126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mayakova.mn\Desktop\Конкурс_урок\Материалы\smog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835471" y="1772816"/>
            <a:ext cx="2988517" cy="220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mayakova.mn\Desktop\Конкурс_урок\Материалы\chem_poll_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3943" y="4147306"/>
            <a:ext cx="3210161" cy="2234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mayakova.mn\Desktop\Конкурс_урок\Материалы\птицы в нефти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835471" y="4147306"/>
            <a:ext cx="2988517" cy="2234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user\Desktop\103898824_3571750_eko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275856" y="1791555"/>
            <a:ext cx="2649268" cy="3801543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259632" y="5733256"/>
            <a:ext cx="6733190" cy="523220"/>
          </a:xfrm>
          <a:prstGeom prst="rect">
            <a:avLst/>
          </a:prstGeom>
          <a:solidFill>
            <a:schemeClr val="bg1"/>
          </a:solidFill>
          <a:ln w="57150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407C"/>
                </a:solidFill>
              </a:rPr>
              <a:t>Сохраняя энергию, мы сохраняем природу</a:t>
            </a:r>
            <a:endParaRPr lang="ru-RU" sz="2800" dirty="0">
              <a:solidFill>
                <a:srgbClr val="0040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0886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9144001" cy="685569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040" y="2862064"/>
            <a:ext cx="8460432" cy="1143000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00407C"/>
                </a:solidFill>
              </a:rPr>
              <a:t>Способы энергосбережения дома</a:t>
            </a:r>
            <a:endParaRPr lang="ru-RU" sz="7200" b="1" dirty="0">
              <a:solidFill>
                <a:srgbClr val="00407C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39219" y="173382"/>
            <a:ext cx="2237237" cy="1167386"/>
          </a:xfrm>
          <a:prstGeom prst="rect">
            <a:avLst/>
          </a:prstGeom>
        </p:spPr>
      </p:pic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2EDC-079C-403A-818D-F72BEC603E73}" type="slidenum">
              <a:rPr lang="ru-RU" sz="1600" smtClean="0">
                <a:solidFill>
                  <a:srgbClr val="00407C"/>
                </a:solidFill>
                <a:latin typeface="Arial" pitchFamily="34" charset="0"/>
                <a:cs typeface="Arial" pitchFamily="34" charset="0"/>
              </a:rPr>
              <a:pPr/>
              <a:t>12</a:t>
            </a:fld>
            <a:endParaRPr lang="ru-RU" sz="1600" dirty="0">
              <a:solidFill>
                <a:srgbClr val="00407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4454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9144001" cy="685569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040" y="2862064"/>
            <a:ext cx="8460432" cy="1143000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00407C"/>
                </a:solidFill>
              </a:rPr>
              <a:t>Способы энергосбережения в школе</a:t>
            </a:r>
            <a:endParaRPr lang="ru-RU" sz="7200" b="1" dirty="0">
              <a:solidFill>
                <a:srgbClr val="00407C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39219" y="173382"/>
            <a:ext cx="2237237" cy="1167386"/>
          </a:xfrm>
          <a:prstGeom prst="rect">
            <a:avLst/>
          </a:prstGeom>
        </p:spPr>
      </p:pic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2EDC-079C-403A-818D-F72BEC603E73}" type="slidenum">
              <a:rPr lang="ru-RU" sz="1600" smtClean="0">
                <a:solidFill>
                  <a:srgbClr val="00407C"/>
                </a:solidFill>
                <a:latin typeface="Arial" pitchFamily="34" charset="0"/>
                <a:cs typeface="Arial" pitchFamily="34" charset="0"/>
              </a:rPr>
              <a:pPr/>
              <a:t>13</a:t>
            </a:fld>
            <a:endParaRPr lang="ru-RU" sz="1600" dirty="0">
              <a:solidFill>
                <a:srgbClr val="00407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0443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9144001" cy="6855690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39219" y="173382"/>
            <a:ext cx="2237237" cy="1167386"/>
          </a:xfrm>
          <a:prstGeom prst="rect">
            <a:avLst/>
          </a:prstGeom>
        </p:spPr>
      </p:pic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2EDC-079C-403A-818D-F72BEC603E73}" type="slidenum">
              <a:rPr lang="ru-RU" sz="1600" smtClean="0">
                <a:solidFill>
                  <a:srgbClr val="00407C"/>
                </a:solidFill>
                <a:latin typeface="Arial" pitchFamily="34" charset="0"/>
                <a:cs typeface="Arial" pitchFamily="34" charset="0"/>
              </a:rPr>
              <a:pPr/>
              <a:t>14</a:t>
            </a:fld>
            <a:endParaRPr lang="ru-RU" sz="1600" dirty="0">
              <a:solidFill>
                <a:srgbClr val="00407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51521" y="332656"/>
            <a:ext cx="60486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41784"/>
            <a:ext cx="6203032" cy="1143000"/>
          </a:xfrm>
        </p:spPr>
        <p:txBody>
          <a:bodyPr>
            <a:noAutofit/>
          </a:bodyPr>
          <a:lstStyle/>
          <a:p>
            <a:pPr algn="l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Бережем энергию</a:t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дома и в школе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123" name="Picture 3" descr="E:\Конкурс_урок\Материалы\w.036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48" y="2132856"/>
            <a:ext cx="2327375" cy="1543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E:\Конкурс_урок\Материалы\22_main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99798" y="4183646"/>
            <a:ext cx="2136698" cy="1405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897"/>
          <a:stretch>
            <a:fillRect/>
          </a:stretch>
        </p:blipFill>
        <p:spPr bwMode="auto">
          <a:xfrm>
            <a:off x="3061398" y="2132856"/>
            <a:ext cx="1438594" cy="15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619"/>
          <a:stretch/>
        </p:blipFill>
        <p:spPr bwMode="auto">
          <a:xfrm>
            <a:off x="5076056" y="2131634"/>
            <a:ext cx="1686396" cy="1482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079" r="6829"/>
          <a:stretch/>
        </p:blipFill>
        <p:spPr bwMode="auto">
          <a:xfrm>
            <a:off x="3042601" y="4241437"/>
            <a:ext cx="1700839" cy="1275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35627" y="3955839"/>
            <a:ext cx="1617935" cy="206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mayakova.mn\Desktop\Конкурс_урок\Материалы\diora-500x500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7161836" y="2123102"/>
            <a:ext cx="1737314" cy="1449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ayakova.mn\Desktop\Конкурс_урок\Материалы\как-утеплить-окна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7193" y="4005064"/>
            <a:ext cx="2182599" cy="219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51520" y="3501008"/>
            <a:ext cx="8609857" cy="646331"/>
          </a:xfrm>
          <a:prstGeom prst="rect">
            <a:avLst/>
          </a:prstGeom>
          <a:solidFill>
            <a:schemeClr val="bg1"/>
          </a:solidFill>
          <a:ln w="57150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407C"/>
                </a:solidFill>
              </a:rPr>
              <a:t>Сохраняя энергию, мы сохраняем природу</a:t>
            </a:r>
            <a:endParaRPr lang="ru-RU" sz="3600" dirty="0">
              <a:solidFill>
                <a:srgbClr val="0040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6551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2310"/>
            <a:ext cx="9144001" cy="6855690"/>
          </a:xfr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899591" y="1988840"/>
            <a:ext cx="5539627" cy="460851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800" dirty="0">
              <a:solidFill>
                <a:srgbClr val="00407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51520" y="2492896"/>
            <a:ext cx="856895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b="1" dirty="0" smtClean="0">
                <a:solidFill>
                  <a:srgbClr val="00407C"/>
                </a:solidFill>
                <a:cs typeface="Arial" pitchFamily="34" charset="0"/>
              </a:rPr>
              <a:t>СПАСИБО ЗА ВНИМАНИЕ</a:t>
            </a:r>
            <a:endParaRPr lang="ru-RU" sz="6000" b="1" dirty="0">
              <a:solidFill>
                <a:srgbClr val="00407C"/>
              </a:solidFill>
            </a:endParaRPr>
          </a:p>
        </p:txBody>
      </p:sp>
      <p:pic>
        <p:nvPicPr>
          <p:cNvPr id="6" name="Рисунок 5" descr="россети-мрск тверьэнерго.gif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63688" y="3861048"/>
            <a:ext cx="5631403" cy="121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20976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mayakova.mn\Desktop\Конкурс_урок\Материалы\zakon.jpgро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437642"/>
            <a:ext cx="4536504" cy="3447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Объект 7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9144001" cy="685569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5040560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rgbClr val="00407C"/>
                </a:solidFill>
              </a:rPr>
              <a:t>Федеральный закон</a:t>
            </a:r>
            <a:endParaRPr lang="ru-RU" sz="3200" b="1" dirty="0">
              <a:solidFill>
                <a:srgbClr val="00407C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39219" y="173382"/>
            <a:ext cx="2237237" cy="1167386"/>
          </a:xfrm>
          <a:prstGeom prst="rect">
            <a:avLst/>
          </a:prstGeom>
        </p:spPr>
      </p:pic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2EDC-079C-403A-818D-F72BEC603E73}" type="slidenum">
              <a:rPr lang="ru-RU" sz="1600" smtClean="0">
                <a:solidFill>
                  <a:srgbClr val="00407C"/>
                </a:solidFill>
                <a:latin typeface="Arial" pitchFamily="34" charset="0"/>
                <a:cs typeface="Arial" pitchFamily="34" charset="0"/>
              </a:rPr>
              <a:pPr/>
              <a:t>2</a:t>
            </a:fld>
            <a:endParaRPr lang="ru-RU" sz="1600" dirty="0">
              <a:solidFill>
                <a:srgbClr val="00407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988840"/>
            <a:ext cx="86409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407C"/>
                </a:solidFill>
                <a:latin typeface="+mj-lt"/>
                <a:ea typeface="+mj-ea"/>
                <a:cs typeface="+mj-cs"/>
              </a:rPr>
              <a:t>ФЗ Российской </a:t>
            </a:r>
            <a:r>
              <a:rPr lang="ru-RU" sz="2800" b="1" dirty="0">
                <a:solidFill>
                  <a:srgbClr val="00407C"/>
                </a:solidFill>
                <a:latin typeface="+mj-lt"/>
                <a:ea typeface="+mj-ea"/>
                <a:cs typeface="+mj-cs"/>
              </a:rPr>
              <a:t>Федерации от 23 ноября 2009 г.</a:t>
            </a:r>
          </a:p>
          <a:p>
            <a:pPr algn="ctr"/>
            <a:r>
              <a:rPr lang="ru-RU" sz="2800" b="1" dirty="0">
                <a:solidFill>
                  <a:srgbClr val="00407C"/>
                </a:solidFill>
                <a:latin typeface="+mj-lt"/>
                <a:ea typeface="+mj-ea"/>
                <a:cs typeface="+mj-cs"/>
              </a:rPr>
              <a:t> N 261-ФЗ "Об энергосбережении и о повышении энергетической </a:t>
            </a:r>
            <a:r>
              <a:rPr lang="ru-RU" sz="2800" b="1" dirty="0" smtClean="0">
                <a:solidFill>
                  <a:srgbClr val="00407C"/>
                </a:solidFill>
                <a:latin typeface="+mj-lt"/>
                <a:ea typeface="+mj-ea"/>
                <a:cs typeface="+mj-cs"/>
              </a:rPr>
              <a:t>эффективности"</a:t>
            </a:r>
            <a:endParaRPr lang="ru-RU" sz="2800" b="1" dirty="0">
              <a:solidFill>
                <a:srgbClr val="00407C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6020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9144001" cy="685569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5688632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rgbClr val="00407C"/>
                </a:solidFill>
              </a:rPr>
              <a:t>Что такое энергосбережение?</a:t>
            </a:r>
            <a:endParaRPr lang="ru-RU" sz="3200" b="1" dirty="0">
              <a:solidFill>
                <a:srgbClr val="00407C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39219" y="173382"/>
            <a:ext cx="2237237" cy="1167386"/>
          </a:xfrm>
          <a:prstGeom prst="rect">
            <a:avLst/>
          </a:prstGeom>
        </p:spPr>
      </p:pic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2EDC-079C-403A-818D-F72BEC603E73}" type="slidenum">
              <a:rPr lang="ru-RU" sz="1600" smtClean="0">
                <a:solidFill>
                  <a:srgbClr val="00407C"/>
                </a:solidFill>
                <a:latin typeface="Arial" pitchFamily="34" charset="0"/>
                <a:cs typeface="Arial" pitchFamily="34" charset="0"/>
              </a:rPr>
              <a:pPr/>
              <a:t>3</a:t>
            </a:fld>
            <a:endParaRPr lang="ru-RU" sz="1600" dirty="0">
              <a:solidFill>
                <a:srgbClr val="00407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mayakova.mn\Desktop\Конкурс_урок\Материалы\a_6013507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19" y="2060851"/>
            <a:ext cx="2782125" cy="3672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87824" y="1988840"/>
            <a:ext cx="590465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accent6">
                    <a:lumMod val="75000"/>
                  </a:schemeClr>
                </a:solidFill>
              </a:rPr>
              <a:t>Энергосбережение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 – это ряд мер, которые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направлены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на эффективное использование топливно-энергетических ресурсов и вовлечение в хозяйственную деятельность возобновляемых источников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энергии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735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9144001" cy="685569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040" y="2646040"/>
            <a:ext cx="8460432" cy="1143000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rgbClr val="00407C"/>
                </a:solidFill>
              </a:rPr>
              <a:t>Как Вы думаете, </a:t>
            </a:r>
            <a:r>
              <a:rPr lang="ru-RU" sz="5400" b="1" dirty="0" smtClean="0">
                <a:solidFill>
                  <a:srgbClr val="00407C"/>
                </a:solidFill>
              </a:rPr>
              <a:t>почему </a:t>
            </a:r>
            <a:r>
              <a:rPr lang="ru-RU" sz="5400" b="1" dirty="0">
                <a:solidFill>
                  <a:srgbClr val="00407C"/>
                </a:solidFill>
              </a:rPr>
              <a:t>человечеству необходимо экономить энергию</a:t>
            </a:r>
            <a:r>
              <a:rPr lang="ru-RU" sz="5400" b="1" dirty="0" smtClean="0">
                <a:solidFill>
                  <a:srgbClr val="00407C"/>
                </a:solidFill>
              </a:rPr>
              <a:t>?</a:t>
            </a:r>
            <a:endParaRPr lang="ru-RU" sz="5400" b="1" dirty="0">
              <a:solidFill>
                <a:srgbClr val="00407C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39219" y="173382"/>
            <a:ext cx="2237237" cy="1167386"/>
          </a:xfrm>
          <a:prstGeom prst="rect">
            <a:avLst/>
          </a:prstGeom>
        </p:spPr>
      </p:pic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2EDC-079C-403A-818D-F72BEC603E73}" type="slidenum">
              <a:rPr lang="ru-RU" sz="1600" smtClean="0">
                <a:solidFill>
                  <a:srgbClr val="00407C"/>
                </a:solidFill>
                <a:latin typeface="Arial" pitchFamily="34" charset="0"/>
                <a:cs typeface="Arial" pitchFamily="34" charset="0"/>
              </a:rPr>
              <a:pPr/>
              <a:t>4</a:t>
            </a:fld>
            <a:endParaRPr lang="ru-RU" sz="1600" dirty="0">
              <a:solidFill>
                <a:srgbClr val="00407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9381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9144001" cy="685569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5688632" cy="1143000"/>
          </a:xfrm>
        </p:spPr>
        <p:txBody>
          <a:bodyPr>
            <a:noAutofit/>
          </a:bodyPr>
          <a:lstStyle/>
          <a:p>
            <a:pPr algn="l"/>
            <a:r>
              <a:rPr lang="ru-RU" sz="7200" b="1" dirty="0" smtClean="0">
                <a:solidFill>
                  <a:srgbClr val="00407C"/>
                </a:solidFill>
              </a:rPr>
              <a:t>Почему?</a:t>
            </a:r>
            <a:endParaRPr lang="ru-RU" sz="7200" b="1" dirty="0">
              <a:solidFill>
                <a:srgbClr val="00407C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39219" y="173382"/>
            <a:ext cx="2237237" cy="1167386"/>
          </a:xfrm>
          <a:prstGeom prst="rect">
            <a:avLst/>
          </a:prstGeom>
        </p:spPr>
      </p:pic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2EDC-079C-403A-818D-F72BEC603E73}" type="slidenum">
              <a:rPr lang="ru-RU" sz="1600" smtClean="0">
                <a:solidFill>
                  <a:srgbClr val="00407C"/>
                </a:solidFill>
                <a:latin typeface="Arial" pitchFamily="34" charset="0"/>
                <a:cs typeface="Arial" pitchFamily="34" charset="0"/>
              </a:rPr>
              <a:pPr/>
              <a:t>5</a:t>
            </a:fld>
            <a:endParaRPr lang="ru-RU" sz="1600" dirty="0">
              <a:solidFill>
                <a:srgbClr val="00407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060848"/>
            <a:ext cx="3960440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Полезные ископаемые </a:t>
            </a:r>
            <a:r>
              <a:rPr lang="ru-RU" sz="3200" dirty="0" err="1" smtClean="0">
                <a:solidFill>
                  <a:schemeClr val="tx2">
                    <a:lumMod val="75000"/>
                  </a:schemeClr>
                </a:solidFill>
              </a:rPr>
              <a:t>иссякаемы</a:t>
            </a:r>
            <a:r>
              <a:rPr lang="ru-RU" sz="3200" dirty="0" smtClean="0"/>
              <a:t> 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860032" y="2072461"/>
            <a:ext cx="4032448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Ухудшается экология: загрязняются почвы, водоемы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воздух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075" name="Picture 3" descr="C:\Users\mayakova.mn\Desktop\Конкурс_урок\Материалы\vishka-pic4-452x302-1444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233955" y="3728655"/>
            <a:ext cx="3978005" cy="24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mayakova.mn\Desktop\Конкурс_урок\Материалы\e`kologiya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11469" y="3789040"/>
            <a:ext cx="3981011" cy="242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18335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9144001" cy="685569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040" y="2646040"/>
            <a:ext cx="8460432" cy="1143000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rgbClr val="00407C"/>
                </a:solidFill>
              </a:rPr>
              <a:t>Как Вы думаете, </a:t>
            </a:r>
            <a:r>
              <a:rPr lang="ru-RU" sz="5400" b="1" dirty="0" smtClean="0">
                <a:solidFill>
                  <a:srgbClr val="00407C"/>
                </a:solidFill>
              </a:rPr>
              <a:t>зачем экономить </a:t>
            </a:r>
            <a:r>
              <a:rPr lang="ru-RU" sz="5400" b="1" dirty="0">
                <a:solidFill>
                  <a:srgbClr val="00407C"/>
                </a:solidFill>
              </a:rPr>
              <a:t>энергию</a:t>
            </a:r>
            <a:r>
              <a:rPr lang="ru-RU" sz="5400" b="1" dirty="0" smtClean="0">
                <a:solidFill>
                  <a:srgbClr val="00407C"/>
                </a:solidFill>
              </a:rPr>
              <a:t>? </a:t>
            </a:r>
            <a:br>
              <a:rPr lang="ru-RU" sz="5400" b="1" dirty="0" smtClean="0">
                <a:solidFill>
                  <a:srgbClr val="00407C"/>
                </a:solidFill>
              </a:rPr>
            </a:br>
            <a:r>
              <a:rPr lang="ru-RU" sz="5400" b="1" dirty="0" smtClean="0">
                <a:solidFill>
                  <a:srgbClr val="00407C"/>
                </a:solidFill>
              </a:rPr>
              <a:t>Какая выгода в этом для человека?</a:t>
            </a:r>
            <a:endParaRPr lang="ru-RU" sz="5400" b="1" dirty="0">
              <a:solidFill>
                <a:srgbClr val="00407C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39219" y="173382"/>
            <a:ext cx="2237237" cy="1167386"/>
          </a:xfrm>
          <a:prstGeom prst="rect">
            <a:avLst/>
          </a:prstGeom>
        </p:spPr>
      </p:pic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2EDC-079C-403A-818D-F72BEC603E73}" type="slidenum">
              <a:rPr lang="ru-RU" sz="1600" smtClean="0">
                <a:solidFill>
                  <a:srgbClr val="00407C"/>
                </a:solidFill>
                <a:latin typeface="Arial" pitchFamily="34" charset="0"/>
                <a:cs typeface="Arial" pitchFamily="34" charset="0"/>
              </a:rPr>
              <a:pPr/>
              <a:t>6</a:t>
            </a:fld>
            <a:endParaRPr lang="ru-RU" sz="1600" dirty="0">
              <a:solidFill>
                <a:srgbClr val="00407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5268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9144001" cy="685569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5688632" cy="1143000"/>
          </a:xfrm>
        </p:spPr>
        <p:txBody>
          <a:bodyPr>
            <a:noAutofit/>
          </a:bodyPr>
          <a:lstStyle/>
          <a:p>
            <a:pPr algn="l"/>
            <a:r>
              <a:rPr lang="ru-RU" sz="7200" b="1" dirty="0" smtClean="0">
                <a:solidFill>
                  <a:srgbClr val="00407C"/>
                </a:solidFill>
              </a:rPr>
              <a:t>Зачем?</a:t>
            </a:r>
            <a:endParaRPr lang="ru-RU" sz="7200" b="1" dirty="0">
              <a:solidFill>
                <a:srgbClr val="00407C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39219" y="173382"/>
            <a:ext cx="2237237" cy="1167386"/>
          </a:xfrm>
          <a:prstGeom prst="rect">
            <a:avLst/>
          </a:prstGeom>
        </p:spPr>
      </p:pic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2EDC-079C-403A-818D-F72BEC603E73}" type="slidenum">
              <a:rPr lang="ru-RU" sz="1600" smtClean="0">
                <a:solidFill>
                  <a:srgbClr val="00407C"/>
                </a:solidFill>
                <a:latin typeface="Arial" pitchFamily="34" charset="0"/>
                <a:cs typeface="Arial" pitchFamily="34" charset="0"/>
              </a:rPr>
              <a:pPr/>
              <a:t>7</a:t>
            </a:fld>
            <a:endParaRPr lang="ru-RU" sz="1600" dirty="0">
              <a:solidFill>
                <a:srgbClr val="00407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C:\Users\user\Desktop\1370509510_0_6f59c_cdd24fed_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44824"/>
            <a:ext cx="7692500" cy="396933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9512" y="1700808"/>
            <a:ext cx="3672408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Экономия энергоресурсов</a:t>
            </a:r>
            <a:endParaRPr lang="ru-RU" sz="3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51520" y="5171771"/>
            <a:ext cx="3672408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Решение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проблем </a:t>
            </a:r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ЖКХ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292080" y="1700808"/>
            <a:ext cx="3672408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Сохранение окружающей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среды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72000" y="5160094"/>
            <a:ext cx="4392488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Увеличение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доходности </a:t>
            </a:r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предприятий</a:t>
            </a:r>
          </a:p>
        </p:txBody>
      </p:sp>
    </p:spTree>
    <p:extLst>
      <p:ext uri="{BB962C8B-B14F-4D97-AF65-F5344CB8AC3E}">
        <p14:creationId xmlns:p14="http://schemas.microsoft.com/office/powerpoint/2010/main" xmlns="" val="1578471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9144001" cy="685569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1" y="332656"/>
            <a:ext cx="6048672" cy="1143000"/>
          </a:xfrm>
        </p:spPr>
        <p:txBody>
          <a:bodyPr>
            <a:noAutofit/>
          </a:bodyPr>
          <a:lstStyle/>
          <a:p>
            <a:pPr algn="l"/>
            <a:r>
              <a:rPr lang="ru-RU" sz="4800" dirty="0">
                <a:solidFill>
                  <a:schemeClr val="tx2">
                    <a:lumMod val="75000"/>
                  </a:schemeClr>
                </a:solidFill>
              </a:rPr>
              <a:t>Экономия энергоресурсов</a:t>
            </a:r>
            <a:endParaRPr lang="ru-RU" sz="48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39219" y="173382"/>
            <a:ext cx="2237237" cy="1167386"/>
          </a:xfrm>
          <a:prstGeom prst="rect">
            <a:avLst/>
          </a:prstGeom>
        </p:spPr>
      </p:pic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2EDC-079C-403A-818D-F72BEC603E73}" type="slidenum">
              <a:rPr lang="ru-RU" sz="1600" smtClean="0">
                <a:solidFill>
                  <a:srgbClr val="00407C"/>
                </a:solidFill>
                <a:latin typeface="Arial" pitchFamily="34" charset="0"/>
                <a:cs typeface="Arial" pitchFamily="34" charset="0"/>
              </a:rPr>
              <a:pPr/>
              <a:t>8</a:t>
            </a:fld>
            <a:endParaRPr lang="ru-RU" sz="1600" dirty="0">
              <a:solidFill>
                <a:srgbClr val="00407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98131" y="1916832"/>
            <a:ext cx="6514229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chemeClr val="tx2">
                    <a:lumMod val="75000"/>
                  </a:schemeClr>
                </a:solidFill>
              </a:rPr>
              <a:t>Источники энергии</a:t>
            </a:r>
          </a:p>
        </p:txBody>
      </p:sp>
      <p:pic>
        <p:nvPicPr>
          <p:cNvPr id="1028" name="Picture 4" descr="C:\Users\mayakova.mn\Desktop\Конкурс_урок\Материалы\1363019294_modules-topimag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7" y="4514146"/>
            <a:ext cx="2142549" cy="142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ayakova.mn\Desktop\Конкурс_урок\Материалы\1346752916_menwikipedia-1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7" y="3016194"/>
            <a:ext cx="2142550" cy="1416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mayakova.mn\Desktop\Конкурс_урок\Материалы\wind-turbines-spidar-system_231en_69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648996" y="3016194"/>
            <a:ext cx="2157095" cy="1401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mayakova.mn\Desktop\Конкурс_урок\Материалы\civic_biomass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997" y="4504054"/>
            <a:ext cx="2155251" cy="1436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4644008" y="4078813"/>
            <a:ext cx="4392488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Неисчерпаемые</a:t>
            </a:r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34" name="Picture 10" descr="C:\Users\mayakova.mn\Desktop\Конкурс_урок\Материалы\1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72338" y="4518965"/>
            <a:ext cx="2155646" cy="1421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mayakova.mn\Desktop\Конкурс_урок\Материалы\image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98860" y="3066957"/>
            <a:ext cx="2155646" cy="1350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mayakova.mn\Desktop\Конкурс_урок\Материалы\1351743554foto2_big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2297581" y="3070701"/>
            <a:ext cx="2130403" cy="1366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mayakova.mn\Desktop\Конкурс_урок\Материалы\uranium-33-331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26787" y="4497432"/>
            <a:ext cx="2068949" cy="1451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98860" y="4077072"/>
            <a:ext cx="4329123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Исчерпаемые</a:t>
            </a:r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0544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9144001" cy="685569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1" y="332656"/>
            <a:ext cx="6048672" cy="1143000"/>
          </a:xfrm>
        </p:spPr>
        <p:txBody>
          <a:bodyPr>
            <a:noAutofit/>
          </a:bodyPr>
          <a:lstStyle/>
          <a:p>
            <a:pPr algn="l"/>
            <a:r>
              <a:rPr lang="ru-RU" sz="4800" dirty="0">
                <a:solidFill>
                  <a:schemeClr val="tx2">
                    <a:lumMod val="75000"/>
                  </a:schemeClr>
                </a:solidFill>
              </a:rPr>
              <a:t>Решение проблем ЖКХ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39219" y="173382"/>
            <a:ext cx="2237237" cy="1167386"/>
          </a:xfrm>
          <a:prstGeom prst="rect">
            <a:avLst/>
          </a:prstGeom>
        </p:spPr>
      </p:pic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2EDC-079C-403A-818D-F72BEC603E73}" type="slidenum">
              <a:rPr lang="ru-RU" sz="1600" smtClean="0">
                <a:solidFill>
                  <a:srgbClr val="00407C"/>
                </a:solidFill>
                <a:latin typeface="Arial" pitchFamily="34" charset="0"/>
                <a:cs typeface="Arial" pitchFamily="34" charset="0"/>
              </a:rPr>
              <a:pPr/>
              <a:t>9</a:t>
            </a:fld>
            <a:endParaRPr lang="ru-RU" sz="1600" dirty="0">
              <a:solidFill>
                <a:srgbClr val="00407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2" descr="C:\Users\user\Desktop\image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62562" y="1772816"/>
            <a:ext cx="6033774" cy="3888432"/>
          </a:xfrm>
          <a:prstGeom prst="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2689200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3119</TotalTime>
  <Words>1796</Words>
  <Application>Microsoft Office PowerPoint</Application>
  <PresentationFormat>Экран (4:3)</PresentationFormat>
  <Paragraphs>184</Paragraphs>
  <Slides>15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Энергосбережение в нашей жизни </vt:lpstr>
      <vt:lpstr>Федеральный закон</vt:lpstr>
      <vt:lpstr>Что такое энергосбережение?</vt:lpstr>
      <vt:lpstr>Как Вы думаете, почему человечеству необходимо экономить энергию?</vt:lpstr>
      <vt:lpstr>Почему?</vt:lpstr>
      <vt:lpstr>Как Вы думаете, зачем экономить энергию?  Какая выгода в этом для человека?</vt:lpstr>
      <vt:lpstr>Зачем?</vt:lpstr>
      <vt:lpstr>Экономия энергоресурсов</vt:lpstr>
      <vt:lpstr>Решение проблем ЖКХ</vt:lpstr>
      <vt:lpstr>Увеличение доходности предприятий</vt:lpstr>
      <vt:lpstr>Сохранение окружающей среды</vt:lpstr>
      <vt:lpstr>Способы энергосбережения дома</vt:lpstr>
      <vt:lpstr>Способы энергосбережения в школе</vt:lpstr>
      <vt:lpstr>Бережем энергию дома и в школе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KS</dc:creator>
  <cp:lastModifiedBy>Кулаченкова А.А.</cp:lastModifiedBy>
  <cp:revision>252</cp:revision>
  <cp:lastPrinted>2014-04-23T10:28:08Z</cp:lastPrinted>
  <dcterms:created xsi:type="dcterms:W3CDTF">2014-02-28T08:05:04Z</dcterms:created>
  <dcterms:modified xsi:type="dcterms:W3CDTF">2014-09-23T11:57:44Z</dcterms:modified>
</cp:coreProperties>
</file>