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2" r:id="rId3"/>
    <p:sldId id="258" r:id="rId4"/>
    <p:sldId id="261" r:id="rId5"/>
    <p:sldId id="259" r:id="rId6"/>
    <p:sldId id="260" r:id="rId7"/>
    <p:sldId id="275" r:id="rId8"/>
    <p:sldId id="262" r:id="rId9"/>
    <p:sldId id="263" r:id="rId10"/>
    <p:sldId id="265" r:id="rId11"/>
    <p:sldId id="264" r:id="rId12"/>
    <p:sldId id="266" r:id="rId13"/>
    <p:sldId id="271" r:id="rId14"/>
    <p:sldId id="267" r:id="rId15"/>
    <p:sldId id="269" r:id="rId16"/>
    <p:sldId id="274" r:id="rId17"/>
    <p:sldId id="270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5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BCCE3-83FC-4999-9E90-089B79A8698B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1BB5-2F19-45B2-BDC1-95DFB84CA1D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40522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BCCE3-83FC-4999-9E90-089B79A8698B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1BB5-2F19-45B2-BDC1-95DFB84CA1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7397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BCCE3-83FC-4999-9E90-089B79A8698B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1BB5-2F19-45B2-BDC1-95DFB84CA1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3719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BCCE3-83FC-4999-9E90-089B79A8698B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1BB5-2F19-45B2-BDC1-95DFB84CA1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0840983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BCCE3-83FC-4999-9E90-089B79A8698B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1BB5-2F19-45B2-BDC1-95DFB84CA1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6005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BCCE3-83FC-4999-9E90-089B79A8698B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1BB5-2F19-45B2-BDC1-95DFB84CA1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8488377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BCCE3-83FC-4999-9E90-089B79A8698B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1BB5-2F19-45B2-BDC1-95DFB84CA1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22226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BCCE3-83FC-4999-9E90-089B79A8698B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1BB5-2F19-45B2-BDC1-95DFB84CA1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0037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BCCE3-83FC-4999-9E90-089B79A8698B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1BB5-2F19-45B2-BDC1-95DFB84CA1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5695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BCCE3-83FC-4999-9E90-089B79A8698B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1BB5-2F19-45B2-BDC1-95DFB84CA1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0716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BCCE3-83FC-4999-9E90-089B79A8698B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1BB5-2F19-45B2-BDC1-95DFB84CA1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2176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BCCE3-83FC-4999-9E90-089B79A8698B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1BB5-2F19-45B2-BDC1-95DFB84CA1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5538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BCCE3-83FC-4999-9E90-089B79A8698B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1BB5-2F19-45B2-BDC1-95DFB84CA1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3501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BCCE3-83FC-4999-9E90-089B79A8698B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1BB5-2F19-45B2-BDC1-95DFB84CA1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2515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BCCE3-83FC-4999-9E90-089B79A8698B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1BB5-2F19-45B2-BDC1-95DFB84CA1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6218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BCCE3-83FC-4999-9E90-089B79A8698B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1BB5-2F19-45B2-BDC1-95DFB84CA1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328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BCCE3-83FC-4999-9E90-089B79A8698B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1BB5-2F19-45B2-BDC1-95DFB84CA1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875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1FBCCE3-83FC-4999-9E90-089B79A8698B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E411BB5-2F19-45B2-BDC1-95DFB84CA1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30131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97762" y="0"/>
            <a:ext cx="819647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2000" b="1" dirty="0" smtClean="0"/>
          </a:p>
          <a:p>
            <a:pPr algn="ctr"/>
            <a:endParaRPr lang="ru-RU" sz="2000" b="1" dirty="0"/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МАОУ Дубровинская средняя общеобразовательная школа,</a:t>
            </a: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b="1" dirty="0" err="1" smtClean="0">
                <a:solidFill>
                  <a:schemeClr val="bg1"/>
                </a:solidFill>
              </a:rPr>
              <a:t>Вагайский</a:t>
            </a:r>
            <a:r>
              <a:rPr lang="ru-RU" sz="2000" b="1" dirty="0" smtClean="0">
                <a:solidFill>
                  <a:schemeClr val="bg1"/>
                </a:solidFill>
              </a:rPr>
              <a:t> район, Тюменская область</a:t>
            </a:r>
            <a:endParaRPr lang="ru-RU" sz="2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08478" y="1918953"/>
            <a:ext cx="6375042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«</a:t>
            </a:r>
            <a:r>
              <a:rPr lang="ru-RU" sz="4000" b="1" dirty="0" smtClean="0">
                <a:solidFill>
                  <a:schemeClr val="bg1"/>
                </a:solidFill>
              </a:rPr>
              <a:t>Герб </a:t>
            </a:r>
            <a:r>
              <a:rPr lang="ru-RU" sz="4000" b="1" dirty="0">
                <a:solidFill>
                  <a:schemeClr val="bg1"/>
                </a:solidFill>
              </a:rPr>
              <a:t>нашего класса</a:t>
            </a:r>
            <a:r>
              <a:rPr lang="ru-RU" sz="4000" dirty="0" smtClean="0">
                <a:solidFill>
                  <a:schemeClr val="bg1"/>
                </a:solidFill>
              </a:rPr>
              <a:t>»</a:t>
            </a:r>
          </a:p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(</a:t>
            </a:r>
            <a:r>
              <a:rPr lang="ru-RU" sz="3200" dirty="0" smtClean="0">
                <a:solidFill>
                  <a:schemeClr val="bg1"/>
                </a:solidFill>
              </a:rPr>
              <a:t>Исследовательский проект)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45699" y="3592754"/>
            <a:ext cx="930968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dirty="0"/>
              <a:t> </a:t>
            </a:r>
            <a:r>
              <a:rPr lang="ru-RU" sz="2400" dirty="0" smtClean="0"/>
              <a:t>               </a:t>
            </a:r>
            <a:endParaRPr lang="ru-RU" sz="2000" b="1" dirty="0"/>
          </a:p>
          <a:p>
            <a:pPr algn="r"/>
            <a:r>
              <a:rPr lang="ru-RU" sz="2000" b="1" dirty="0"/>
              <a:t>                                                          </a:t>
            </a:r>
            <a:r>
              <a:rPr lang="ru-RU" sz="2000" b="1" dirty="0">
                <a:solidFill>
                  <a:schemeClr val="bg1"/>
                </a:solidFill>
              </a:rPr>
              <a:t>                              Выполнил:</a:t>
            </a:r>
          </a:p>
          <a:p>
            <a:pPr algn="r"/>
            <a:r>
              <a:rPr lang="ru-RU" sz="2000" b="1" dirty="0" err="1">
                <a:solidFill>
                  <a:schemeClr val="bg1"/>
                </a:solidFill>
              </a:rPr>
              <a:t>Агедилов</a:t>
            </a:r>
            <a:r>
              <a:rPr lang="ru-RU" sz="2000" b="1" dirty="0">
                <a:solidFill>
                  <a:schemeClr val="bg1"/>
                </a:solidFill>
              </a:rPr>
              <a:t> Даниил ,</a:t>
            </a:r>
          </a:p>
          <a:p>
            <a:pPr algn="r"/>
            <a:r>
              <a:rPr lang="ru-RU" sz="2000" b="1" dirty="0">
                <a:solidFill>
                  <a:schemeClr val="bg1"/>
                </a:solidFill>
              </a:rPr>
              <a:t>                                                                                         </a:t>
            </a:r>
            <a:r>
              <a:rPr lang="ru-RU" sz="2000" b="1" dirty="0" smtClean="0">
                <a:solidFill>
                  <a:schemeClr val="bg1"/>
                </a:solidFill>
              </a:rPr>
              <a:t>  </a:t>
            </a:r>
            <a:r>
              <a:rPr lang="ru-RU" sz="2000" b="1" dirty="0">
                <a:solidFill>
                  <a:schemeClr val="bg1"/>
                </a:solidFill>
              </a:rPr>
              <a:t>ученик 1 класса, </a:t>
            </a:r>
          </a:p>
          <a:p>
            <a:pPr algn="r"/>
            <a:r>
              <a:rPr lang="ru-RU" sz="2000" b="1" dirty="0" smtClean="0">
                <a:solidFill>
                  <a:schemeClr val="bg1"/>
                </a:solidFill>
              </a:rPr>
              <a:t>Руководитель</a:t>
            </a:r>
            <a:r>
              <a:rPr lang="ru-RU" sz="2000" b="1" dirty="0">
                <a:solidFill>
                  <a:schemeClr val="bg1"/>
                </a:solidFill>
              </a:rPr>
              <a:t>:</a:t>
            </a:r>
          </a:p>
          <a:p>
            <a:pPr algn="r"/>
            <a:r>
              <a:rPr lang="ru-RU" sz="2000" b="1" dirty="0">
                <a:solidFill>
                  <a:schemeClr val="bg1"/>
                </a:solidFill>
              </a:rPr>
              <a:t>                                                           </a:t>
            </a:r>
            <a:r>
              <a:rPr lang="ru-RU" sz="2000" b="1" dirty="0" err="1">
                <a:solidFill>
                  <a:schemeClr val="bg1"/>
                </a:solidFill>
              </a:rPr>
              <a:t>Огорелкова</a:t>
            </a:r>
            <a:r>
              <a:rPr lang="ru-RU" sz="2000" b="1" dirty="0">
                <a:solidFill>
                  <a:schemeClr val="bg1"/>
                </a:solidFill>
              </a:rPr>
              <a:t> Светлана Анатольевна,</a:t>
            </a:r>
          </a:p>
          <a:p>
            <a:pPr algn="r"/>
            <a:r>
              <a:rPr lang="ru-RU" sz="2000" b="1" dirty="0">
                <a:solidFill>
                  <a:schemeClr val="bg1"/>
                </a:solidFill>
              </a:rPr>
              <a:t>                                                              учитель начальных классов</a:t>
            </a:r>
          </a:p>
          <a:p>
            <a:r>
              <a:rPr lang="ru-RU" dirty="0"/>
              <a:t>                                                                 </a:t>
            </a:r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748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31842" y="386368"/>
            <a:ext cx="44174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Герольды и гербы</a:t>
            </a:r>
          </a:p>
          <a:p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549" y="1586697"/>
            <a:ext cx="476518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В начале гербы были простыми, но со временем они становились сложнее. Появились специальные люди – герольды, которые составляли гербы. Короли, герцоги поручали герольдам изготовление родовых гербов, чтобы передавать их по  наследству. Гербами стали обзаводиться города и государства. Хороший герб мог о многом  рассказать.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202" y="1308378"/>
            <a:ext cx="3160531" cy="32304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68068" y="2792398"/>
            <a:ext cx="2899436" cy="387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418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45476" y="412125"/>
            <a:ext cx="725080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Что изображают на гербе? </a:t>
            </a:r>
            <a:endParaRPr lang="ru-RU" sz="36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9385" y="1738648"/>
            <a:ext cx="4671707" cy="486092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138670" y="1378039"/>
            <a:ext cx="6954592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endParaRPr lang="ru-RU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ru-RU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гербах изображают различных</a:t>
            </a:r>
            <a:r>
              <a:rPr lang="ru-RU" sz="28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животных, птиц, насекомых, рыб, растения, светила, фантастических животных. </a:t>
            </a:r>
          </a:p>
          <a:p>
            <a:r>
              <a:rPr lang="ru-RU" sz="28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Каждое изображение имеет смысловое значение.</a:t>
            </a:r>
            <a:endParaRPr lang="ru-RU" sz="28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331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5337" y="349470"/>
            <a:ext cx="2903322" cy="27588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31109" y="3247720"/>
            <a:ext cx="4353059" cy="329474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37149" y="242876"/>
            <a:ext cx="7456868" cy="24314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400" dirty="0" smtClean="0"/>
          </a:p>
          <a:p>
            <a:pPr algn="just"/>
            <a:r>
              <a:rPr lang="ru-RU" sz="3200" dirty="0" smtClean="0">
                <a:solidFill>
                  <a:schemeClr val="bg1"/>
                </a:solidFill>
              </a:rPr>
              <a:t>Кроме </a:t>
            </a:r>
            <a:r>
              <a:rPr lang="ru-RU" sz="3200" dirty="0">
                <a:solidFill>
                  <a:schemeClr val="bg1"/>
                </a:solidFill>
              </a:rPr>
              <a:t>того, на гербах изображают и символы религии; но чаще всего изображают крест в самых различных </a:t>
            </a:r>
            <a:r>
              <a:rPr lang="ru-RU" sz="3200" dirty="0" smtClean="0">
                <a:solidFill>
                  <a:schemeClr val="bg1"/>
                </a:solidFill>
              </a:rPr>
              <a:t>формах.</a:t>
            </a:r>
            <a:endParaRPr lang="ru-RU" sz="3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3892" y="2871890"/>
            <a:ext cx="2187664" cy="367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849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3569" y="1134206"/>
            <a:ext cx="2304446" cy="14719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65912" y="1134206"/>
            <a:ext cx="1847012" cy="16700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50894" y="1134206"/>
            <a:ext cx="2253574" cy="15529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3085" y="3631843"/>
            <a:ext cx="2674930" cy="17220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15436" y="3512221"/>
            <a:ext cx="1897488" cy="18416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890132" y="3512221"/>
            <a:ext cx="2014336" cy="184167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541691" y="259250"/>
            <a:ext cx="48166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Символы</a:t>
            </a:r>
            <a:endParaRPr lang="ru-RU" sz="36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4096" y="2882345"/>
            <a:ext cx="2807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Символ знаний и ума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23516" y="2882345"/>
            <a:ext cx="2728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Символ мудрости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50894" y="2839559"/>
            <a:ext cx="2154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Символ мира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923569" y="5659760"/>
            <a:ext cx="2055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Символ победы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816699" y="5614444"/>
            <a:ext cx="1996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Символ жизни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8328803" y="5475094"/>
            <a:ext cx="3183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Символ роста и развития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660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3791" y="386366"/>
            <a:ext cx="10934163" cy="48936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Символическое значение цвета</a:t>
            </a:r>
          </a:p>
          <a:p>
            <a:pPr algn="ctr"/>
            <a:endParaRPr lang="ru-RU" sz="32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ru-RU" sz="3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Красный</a:t>
            </a:r>
            <a:r>
              <a:rPr lang="ru-RU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2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– символ храбрости и мужества;</a:t>
            </a:r>
          </a:p>
          <a:p>
            <a:r>
              <a:rPr lang="ru-RU" sz="32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Синий</a:t>
            </a:r>
            <a:r>
              <a:rPr lang="ru-RU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2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– символ красоты;</a:t>
            </a:r>
          </a:p>
          <a:p>
            <a:r>
              <a:rPr lang="ru-RU" sz="32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Зелёный </a:t>
            </a:r>
            <a:r>
              <a:rPr lang="ru-RU" sz="32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– символ надежды, молодости, радости;</a:t>
            </a:r>
          </a:p>
          <a:p>
            <a:r>
              <a:rPr lang="ru-RU" sz="32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Пурпурный</a:t>
            </a:r>
            <a:r>
              <a:rPr lang="ru-RU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2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– символ силы и могущества;</a:t>
            </a:r>
          </a:p>
          <a:p>
            <a:r>
              <a:rPr lang="ru-RU" sz="32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Золотой</a:t>
            </a:r>
            <a:r>
              <a:rPr lang="ru-RU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2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– символ богатства;</a:t>
            </a:r>
          </a:p>
          <a:p>
            <a:r>
              <a:rPr lang="ru-RU" sz="3200" b="1" dirty="0" smtClean="0">
                <a:ln w="0"/>
                <a:solidFill>
                  <a:schemeClr val="tx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Серебряный</a:t>
            </a:r>
            <a:r>
              <a:rPr lang="ru-RU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2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– символ чистоты;</a:t>
            </a:r>
          </a:p>
          <a:p>
            <a:r>
              <a:rPr lang="ru-RU" sz="32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Чёрный</a:t>
            </a:r>
            <a:r>
              <a:rPr lang="ru-RU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2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– символ печали, мудрости, благоразумия.</a:t>
            </a:r>
            <a:endParaRPr lang="ru-RU" sz="32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ru-RU" sz="2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3791" y="4940162"/>
            <a:ext cx="1114022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/>
              <a:t> </a:t>
            </a:r>
            <a:endParaRPr lang="ru-RU" sz="2400" dirty="0" smtClean="0"/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Цвета</a:t>
            </a:r>
            <a:r>
              <a:rPr lang="ru-RU" sz="2400" dirty="0">
                <a:solidFill>
                  <a:schemeClr val="bg1"/>
                </a:solidFill>
              </a:rPr>
              <a:t>, которыми окрашивают части щита, имеют символические значения, в результате чего их нельзя применять произвольно и изобретать </a:t>
            </a:r>
            <a:r>
              <a:rPr lang="ru-RU" sz="2400" dirty="0" smtClean="0">
                <a:solidFill>
                  <a:schemeClr val="bg1"/>
                </a:solidFill>
              </a:rPr>
              <a:t>новые.</a:t>
            </a:r>
            <a:endParaRPr lang="ru-RU" sz="2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259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9106" y="224135"/>
            <a:ext cx="502894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Герб нашего класса</a:t>
            </a:r>
            <a:endParaRPr lang="ru-RU" sz="36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6" name="Picture 2" descr="C:\Documents and Settings\1\Рабочий стол\SAM_37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8863" y="1034564"/>
            <a:ext cx="6889259" cy="51669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8630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8437" y="990530"/>
            <a:ext cx="8229912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 </a:t>
            </a:r>
            <a:r>
              <a:rPr lang="ru-RU" sz="3200" b="1" dirty="0" smtClean="0">
                <a:solidFill>
                  <a:schemeClr val="bg1"/>
                </a:solidFill>
              </a:rPr>
              <a:t>Заключение</a:t>
            </a:r>
          </a:p>
          <a:p>
            <a:pPr algn="just"/>
            <a:r>
              <a:rPr lang="ru-RU" sz="2800" dirty="0" smtClean="0">
                <a:solidFill>
                  <a:schemeClr val="bg1"/>
                </a:solidFill>
              </a:rPr>
              <a:t>Мы </a:t>
            </a:r>
            <a:r>
              <a:rPr lang="ru-RU" sz="2800" dirty="0">
                <a:solidFill>
                  <a:schemeClr val="bg1"/>
                </a:solidFill>
              </a:rPr>
              <a:t>изучили историю происхождения герба. Выяснили, что герб является эмблемой и отличительным знаком страны, города, рода, сословия или человека. </a:t>
            </a:r>
            <a:r>
              <a:rPr lang="ru-RU" sz="2800" dirty="0" smtClean="0">
                <a:solidFill>
                  <a:schemeClr val="bg1"/>
                </a:solidFill>
              </a:rPr>
              <a:t>На </a:t>
            </a:r>
            <a:r>
              <a:rPr lang="ru-RU" sz="2800" dirty="0">
                <a:solidFill>
                  <a:schemeClr val="bg1"/>
                </a:solidFill>
              </a:rPr>
              <a:t>гербе изображаются различные предметы, символизирующие его владельца. Изучает гербы наука геральдика. </a:t>
            </a:r>
            <a:r>
              <a:rPr lang="ru-RU" sz="2800" dirty="0" smtClean="0">
                <a:solidFill>
                  <a:schemeClr val="bg1"/>
                </a:solidFill>
              </a:rPr>
              <a:t>Используя, </a:t>
            </a:r>
            <a:r>
              <a:rPr lang="ru-RU" sz="2800" dirty="0">
                <a:solidFill>
                  <a:schemeClr val="bg1"/>
                </a:solidFill>
              </a:rPr>
              <a:t>полученные знания, составили герб для нашего отряда «Дружный». Гипотеза доказана.</a:t>
            </a:r>
          </a:p>
          <a:p>
            <a:pPr algn="just" fontAlgn="base"/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358752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34107" y="592428"/>
            <a:ext cx="677428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ru-RU" sz="3200" dirty="0" smtClean="0"/>
          </a:p>
          <a:p>
            <a:endParaRPr lang="ru-RU" altLang="ru-RU" sz="3200" dirty="0"/>
          </a:p>
          <a:p>
            <a:r>
              <a:rPr lang="ru-RU" altLang="ru-RU" sz="3200" dirty="0" smtClean="0">
                <a:solidFill>
                  <a:schemeClr val="bg1"/>
                </a:solidFill>
              </a:rPr>
              <a:t>Мы </a:t>
            </a:r>
            <a:r>
              <a:rPr lang="ru-RU" altLang="ru-RU" sz="3200" dirty="0">
                <a:solidFill>
                  <a:schemeClr val="bg1"/>
                </a:solidFill>
              </a:rPr>
              <a:t>клянёмся: нашей  дружбой</a:t>
            </a:r>
          </a:p>
          <a:p>
            <a:r>
              <a:rPr lang="ru-RU" altLang="ru-RU" sz="3200" dirty="0">
                <a:solidFill>
                  <a:schemeClr val="bg1"/>
                </a:solidFill>
              </a:rPr>
              <a:t>Вечно  будем  дорожить.</a:t>
            </a:r>
          </a:p>
          <a:p>
            <a:r>
              <a:rPr lang="ru-RU" altLang="ru-RU" sz="3200" dirty="0">
                <a:solidFill>
                  <a:schemeClr val="bg1"/>
                </a:solidFill>
              </a:rPr>
              <a:t>Только  вместе, только  дружно</a:t>
            </a:r>
          </a:p>
          <a:p>
            <a:r>
              <a:rPr lang="ru-RU" altLang="ru-RU" sz="3200" dirty="0">
                <a:solidFill>
                  <a:schemeClr val="bg1"/>
                </a:solidFill>
              </a:rPr>
              <a:t>Можно честно  жизнь  прожить!</a:t>
            </a:r>
          </a:p>
        </p:txBody>
      </p:sp>
    </p:spTree>
    <p:extLst>
      <p:ext uri="{BB962C8B-B14F-4D97-AF65-F5344CB8AC3E}">
        <p14:creationId xmlns:p14="http://schemas.microsoft.com/office/powerpoint/2010/main" xmlns="" val="88641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8941" y="437883"/>
            <a:ext cx="11178861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571500" algn="just">
              <a:lnSpc>
                <a:spcPct val="150000"/>
              </a:lnSpc>
              <a:spcAft>
                <a:spcPts val="0"/>
              </a:spcAft>
              <a:tabLst>
                <a:tab pos="676275" algn="l"/>
              </a:tabLst>
            </a:pPr>
            <a:r>
              <a:rPr lang="ru-RU" sz="2000" kern="100" dirty="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Tahoma" panose="020B0604030504040204" pitchFamily="34" charset="0"/>
              </a:rPr>
              <a:t>Отличительным знаком страны, города, района является герб. Есть своя эмблема и у нашего молодёжного движения в школе «Алые паруса». Эмблемы имеют даже фестивали и конкурсы. Свои отличительные знаки имеют МТС, Мегафон, Билайн и другие телефонные связи. Мне стало интересно узнать, что обозначают рисунки на гербах и эмблемах, и можно ли создать герб для нашего отряда.</a:t>
            </a:r>
            <a:endParaRPr lang="ru-RU" sz="20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62142" y="2975021"/>
            <a:ext cx="2975019" cy="225380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092" y="2975021"/>
            <a:ext cx="2194592" cy="25952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37161" y="2975021"/>
            <a:ext cx="2468938" cy="22538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34930" y="2975021"/>
            <a:ext cx="2749958" cy="14458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77682" y="4713953"/>
            <a:ext cx="1307206" cy="13072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7309" y="4709449"/>
            <a:ext cx="1967565" cy="131171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9855" y="746975"/>
            <a:ext cx="10663706" cy="3895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исследования:</a:t>
            </a:r>
            <a:r>
              <a:rPr lang="ru-RU" sz="36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создать 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герб</a:t>
            </a:r>
            <a:r>
              <a:rPr lang="ru-RU" sz="36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отряда.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 </a:t>
            </a:r>
            <a:endParaRPr lang="ru-RU" sz="2800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spc="-40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Изучить </a:t>
            </a:r>
            <a:r>
              <a:rPr lang="ru-RU" sz="2400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исторические сведения о гербах.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Узнать, что обозначают рисунки на гербах.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Создать  </a:t>
            </a:r>
            <a:r>
              <a:rPr lang="ru-RU" sz="24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герб</a:t>
            </a:r>
            <a:r>
              <a:rPr lang="ru-RU" sz="2400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отряда.</a:t>
            </a:r>
            <a:endParaRPr lang="ru-RU" sz="24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695" y="4856813"/>
            <a:ext cx="90090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Гипотеза: </a:t>
            </a:r>
            <a:r>
              <a:rPr lang="ru-RU" sz="2400" dirty="0" smtClean="0">
                <a:solidFill>
                  <a:schemeClr val="bg1"/>
                </a:solidFill>
              </a:rPr>
              <a:t>Если существуют гербы государств, областей, городов и даже семьи, то можно, создать герб нашего отряда.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7573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5126" y="257577"/>
            <a:ext cx="4064147" cy="58668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164427" y="307449"/>
            <a:ext cx="6619741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Из истории герба</a:t>
            </a:r>
          </a:p>
          <a:p>
            <a:pPr algn="ctr"/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>
                <a:solidFill>
                  <a:schemeClr val="bg1"/>
                </a:solidFill>
                <a:cs typeface="Calibri" panose="020F0502020204030204" pitchFamily="34" charset="0"/>
              </a:rPr>
              <a:t>Слово «герб» пришло к нам из немецкого языка, в котором оно означает «наследство». </a:t>
            </a: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Гербы </a:t>
            </a:r>
            <a:r>
              <a:rPr lang="ru-RU" sz="2400" dirty="0">
                <a:solidFill>
                  <a:schemeClr val="bg1"/>
                </a:solidFill>
              </a:rPr>
              <a:t>берут свое начало в самой глубокой древности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r>
              <a:rPr lang="ru-RU" sz="2400" dirty="0"/>
              <a:t> 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Это </a:t>
            </a:r>
            <a:r>
              <a:rPr lang="ru-RU" sz="2400" dirty="0" smtClean="0">
                <a:solidFill>
                  <a:schemeClr val="bg1"/>
                </a:solidFill>
              </a:rPr>
              <a:t>символические </a:t>
            </a:r>
            <a:r>
              <a:rPr lang="ru-RU" sz="2400" dirty="0">
                <a:solidFill>
                  <a:schemeClr val="bg1"/>
                </a:solidFill>
              </a:rPr>
              <a:t>знаки, по которым узнавали во время боя вождя, племя, народ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 </a:t>
            </a:r>
            <a:endParaRPr lang="ru-RU" sz="2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 flipV="1">
            <a:off x="5550795" y="502276"/>
            <a:ext cx="50742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611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4462" y="232351"/>
            <a:ext cx="4524612" cy="614284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267459" y="662016"/>
            <a:ext cx="6812924" cy="784830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 smtClean="0"/>
              <a:t>   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ru-RU" sz="2400" dirty="0" smtClean="0">
                <a:solidFill>
                  <a:schemeClr val="bg1"/>
                </a:solidFill>
              </a:rPr>
              <a:t> Рыцари </a:t>
            </a:r>
            <a:r>
              <a:rPr lang="ru-RU" sz="2400" dirty="0">
                <a:solidFill>
                  <a:schemeClr val="bg1"/>
                </a:solidFill>
              </a:rPr>
              <a:t>тех далеких времен были закованы </a:t>
            </a:r>
            <a:r>
              <a:rPr lang="ru-RU" sz="2400" dirty="0" smtClean="0">
                <a:solidFill>
                  <a:schemeClr val="bg1"/>
                </a:solidFill>
              </a:rPr>
              <a:t>в доспехи</a:t>
            </a:r>
            <a:r>
              <a:rPr lang="ru-RU" sz="2400" dirty="0">
                <a:solidFill>
                  <a:schemeClr val="bg1"/>
                </a:solidFill>
              </a:rPr>
              <a:t>. Им трудно было отличать одного от другого. Особенно такие неудобства испытывались во время боя. Поэтому, для того, чтобы видеть своего врага, рыцари начали цеплять на себя отличительные знаки – гербы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</a:p>
          <a:p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ru-RU" sz="2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ru-RU" sz="2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ru-RU" sz="2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ru-RU" sz="2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68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87934" y="2329513"/>
            <a:ext cx="3240881" cy="17257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90178" y="4371035"/>
            <a:ext cx="3466476" cy="19986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3183" y="2912906"/>
            <a:ext cx="3361385" cy="336138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34852" y="759853"/>
            <a:ext cx="1165538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Эмблемами, гербами </a:t>
            </a:r>
            <a:r>
              <a:rPr lang="ru-RU" sz="3200" dirty="0">
                <a:solidFill>
                  <a:schemeClr val="bg1"/>
                </a:solidFill>
              </a:rPr>
              <a:t>украшали щиты, монеты, медали, печати, знамёна, перстни, личные вещи.</a:t>
            </a:r>
            <a:endParaRPr lang="ru-RU" sz="320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4084" y="2375158"/>
            <a:ext cx="2866267" cy="433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637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9555" y="1444253"/>
            <a:ext cx="999400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just">
              <a:lnSpc>
                <a:spcPct val="150000"/>
              </a:lnSpc>
              <a:spcAft>
                <a:spcPts val="1000"/>
              </a:spcAft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Итак, различные системы знаков отличия и эмблемы существовали всегда и всюду. Они помогли образоваться такой науке, как геральдика. Геральдика -  это наука, которая изучает гербы, и их историю.</a:t>
            </a:r>
            <a:endParaRPr lang="ru-RU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8977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28811" y="553792"/>
            <a:ext cx="6194738" cy="366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ts val="1800"/>
              </a:lnSpc>
              <a:spcAft>
                <a:spcPts val="750"/>
              </a:spcAft>
            </a:pPr>
            <a:r>
              <a:rPr lang="ru-RU" sz="3600" b="1" dirty="0">
                <a:solidFill>
                  <a:schemeClr val="bg1"/>
                </a:solidFill>
                <a:ea typeface="Times New Roman" panose="02020603050405020304" pitchFamily="18" charset="0"/>
              </a:rPr>
              <a:t>Символы на гербах</a:t>
            </a:r>
            <a:endParaRPr lang="ru-RU" sz="3600" b="1" dirty="0">
              <a:solidFill>
                <a:schemeClr val="bg1"/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5054" y="1122931"/>
            <a:ext cx="7715318" cy="302138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34851" y="4351817"/>
            <a:ext cx="11281893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ru-RU" sz="2400" dirty="0" smtClean="0">
              <a:solidFill>
                <a:schemeClr val="bg1"/>
              </a:solidFill>
            </a:endParaRPr>
          </a:p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В </a:t>
            </a:r>
            <a:r>
              <a:rPr lang="ru-RU" sz="2400" dirty="0">
                <a:solidFill>
                  <a:schemeClr val="bg1"/>
                </a:solidFill>
              </a:rPr>
              <a:t>основном гербы выполняются в виде щитов, как символ защиты </a:t>
            </a:r>
            <a:r>
              <a:rPr lang="ru-RU" sz="2400" dirty="0" smtClean="0">
                <a:solidFill>
                  <a:schemeClr val="bg1"/>
                </a:solidFill>
              </a:rPr>
              <a:t>земли. </a:t>
            </a:r>
            <a:r>
              <a:rPr lang="ru-RU" sz="2400" dirty="0">
                <a:solidFill>
                  <a:schemeClr val="bg1"/>
                </a:solidFill>
              </a:rPr>
              <a:t>В истории встречаются щиты самых разных форм – от простых до замысловатых. Самым удобным является французский щит, так как у него большая площадь заполнения.</a:t>
            </a:r>
          </a:p>
          <a:p>
            <a:pPr algn="ctr"/>
            <a:endParaRPr lang="ru-RU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866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7194" y="1134586"/>
            <a:ext cx="6923065" cy="536671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42736" y="172619"/>
            <a:ext cx="564289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Основные части герба</a:t>
            </a:r>
            <a:endParaRPr lang="ru-RU" sz="36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811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637</TotalTime>
  <Words>543</Words>
  <Application>Microsoft Office PowerPoint</Application>
  <PresentationFormat>Произвольный</PresentationFormat>
  <Paragraphs>80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Сектор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Выполнил:   Агедилов Даниил ,        Тема: «Эмблема нашего класса»                                                                                                  ученик 1 класса,                                                                   МАОУ  Дубровинская СОШ                                                                       Руководитель:                                                            Огорелкова Светлана Анатольевна,                                                                учитель начальных классов                                                                  МАОУ  Дубровинская СОШ</dc:title>
  <dc:creator>user</dc:creator>
  <cp:lastModifiedBy>1</cp:lastModifiedBy>
  <cp:revision>44</cp:revision>
  <dcterms:created xsi:type="dcterms:W3CDTF">2015-04-04T15:37:51Z</dcterms:created>
  <dcterms:modified xsi:type="dcterms:W3CDTF">2015-04-12T17:40:09Z</dcterms:modified>
</cp:coreProperties>
</file>