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60" r:id="rId7"/>
    <p:sldId id="266" r:id="rId8"/>
    <p:sldId id="267" r:id="rId9"/>
    <p:sldId id="268" r:id="rId10"/>
    <p:sldId id="269" r:id="rId11"/>
    <p:sldId id="270" r:id="rId12"/>
    <p:sldId id="259" r:id="rId13"/>
    <p:sldId id="263" r:id="rId14"/>
    <p:sldId id="264" r:id="rId15"/>
    <p:sldId id="271" r:id="rId16"/>
    <p:sldId id="265" r:id="rId17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2" y="-426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222" y="1208069"/>
            <a:ext cx="781835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/>
              <a:t>Федеральный закон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 «ОБ ОБРАЗОВАНИИ</a:t>
            </a:r>
          </a:p>
          <a:p>
            <a:pPr algn="ctr"/>
            <a:r>
              <a:rPr lang="ru-RU" sz="3600" dirty="0" smtClean="0"/>
              <a:t> В РОССИЙСКОЙ ФЕДЕРАЦИИ»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600" dirty="0" smtClean="0"/>
              <a:t>от 29 декабря 2012 года, № 273-ФЗ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754428" y="708003"/>
            <a:ext cx="2428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Статья 61.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468413" y="1565259"/>
            <a:ext cx="750099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2) по инициативе организации, осуществляющей образовательную деятельность, в случае применения к обучающемуся, достигшему возраста пятнадцати лет, отчисления как меры дисциплинарного взыскания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6842" y="850879"/>
            <a:ext cx="942981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6. По согласию родителей (законных представителей) несовершеннолетнего обучающегося, комиссии по делам несовершеннолетних и защите их прав и органа местного самоуправления, осуществляющего управление в сфере образования, обучающийся, достигший возраста пятнадцати лет, может оставить общеобразовательную организацию до получения основного общего образования. Комиссия по делам несовершеннолетних и защите их прав совместно с родителями (законными представителями) несовершеннолетнего, оставившего общеобразовательную организацию до получения основного общего образования, и органом местного самоуправления, осуществляющим управление в сфере образования, не позднее чем в месячный срок принимает меры по продолжению освоения несовершеннолетним образовательной программы основного общего образования в иной форме обучения и с его согласия по трудоустройству.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1552" y="493689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Статья 66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156" y="993755"/>
            <a:ext cx="91440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Статья  37</a:t>
            </a:r>
          </a:p>
          <a:p>
            <a:endParaRPr lang="ru-RU" dirty="0" smtClean="0"/>
          </a:p>
          <a:p>
            <a:pPr algn="ctr"/>
            <a:r>
              <a:rPr lang="ru-RU" sz="3200" dirty="0" smtClean="0"/>
              <a:t>4. Обеспечение питанием обучающихся</a:t>
            </a:r>
          </a:p>
          <a:p>
            <a:pPr algn="ctr"/>
            <a:r>
              <a:rPr lang="ru-RU" sz="3200" dirty="0" smtClean="0"/>
              <a:t> за счёт бюджетных</a:t>
            </a:r>
          </a:p>
          <a:p>
            <a:pPr algn="ctr"/>
            <a:r>
              <a:rPr lang="ru-RU" sz="3200" dirty="0" smtClean="0"/>
              <a:t> ассигнований бюджетов РФ </a:t>
            </a:r>
          </a:p>
          <a:p>
            <a:pPr algn="ctr"/>
            <a:r>
              <a:rPr lang="ru-RU" sz="3200" dirty="0" smtClean="0"/>
              <a:t>осуществляется в порядке,</a:t>
            </a:r>
          </a:p>
          <a:p>
            <a:pPr algn="ctr"/>
            <a:r>
              <a:rPr lang="ru-RU" sz="3200" dirty="0" smtClean="0"/>
              <a:t>который установлен </a:t>
            </a:r>
          </a:p>
          <a:p>
            <a:pPr algn="ctr"/>
            <a:r>
              <a:rPr lang="ru-RU" sz="3200" dirty="0" smtClean="0"/>
              <a:t>органами государственной</a:t>
            </a:r>
          </a:p>
          <a:p>
            <a:pPr algn="ctr"/>
            <a:r>
              <a:rPr lang="ru-RU" sz="3200" dirty="0" smtClean="0"/>
              <a:t> власти субъектов РФ</a:t>
            </a:r>
          </a:p>
          <a:p>
            <a:pPr algn="ctr"/>
            <a:r>
              <a:rPr lang="ru-RU" sz="3200" dirty="0" smtClean="0"/>
              <a:t> или органами местного самоуправления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039916" y="565127"/>
            <a:ext cx="5500726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/>
                <a:cs typeface="Lohit Hindi"/>
              </a:rPr>
              <a:t>МИНИСТЕРСТВО ОБРАЗОВАНИЯ И НАУКИ РОССИЙСКОЙ ФЕДЕРАЦИИ</a:t>
            </a:r>
            <a:r>
              <a:rPr kumimoji="0" lang="ru-RU" altLang="zh-CN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/>
                <a:cs typeface="Lohit Hindi"/>
              </a:rPr>
              <a:t> </a:t>
            </a: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/>
                <a:cs typeface="Lohit Hindi"/>
              </a:rPr>
              <a:t/>
            </a:r>
            <a:b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/>
                <a:cs typeface="Lohit Hindi"/>
              </a:rPr>
            </a:b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/>
                <a:cs typeface="Lohit Hindi"/>
              </a:rPr>
              <a:t>ПИСЬМО</a:t>
            </a:r>
            <a:endParaRPr kumimoji="0" lang="ru-RU" altLang="zh-CN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/>
                <a:cs typeface="Lohit Hindi"/>
              </a:rPr>
              <a:t>от 28 марта 2013 г. N ДЛ-65/08</a:t>
            </a:r>
            <a:b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/>
                <a:cs typeface="Lohit Hindi"/>
              </a:rPr>
            </a:br>
            <a:r>
              <a:rPr kumimoji="0" lang="ru-RU" altLang="zh-CN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WenQuanYi Micro Hei"/>
                <a:cs typeface="Lohit Hindi"/>
              </a:rPr>
              <a:t>ОБ УСТАНОВЛЕНИИ ТРЕБОВАНИЙ К ОДЕЖДЕ ОБУЧАЮЩИХСЯ</a:t>
            </a:r>
            <a:r>
              <a:rPr kumimoji="0" lang="ru-RU" altLang="zh-CN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2594" y="1708135"/>
            <a:ext cx="88583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Общеобразовательные организации вправе устанавливать следующие виды одежды обучающихся:</a:t>
            </a:r>
            <a:br>
              <a:rPr lang="ru-RU" dirty="0" smtClean="0"/>
            </a:br>
            <a:r>
              <a:rPr lang="ru-RU" dirty="0" smtClean="0"/>
              <a:t>1) повседневная одежда;</a:t>
            </a:r>
            <a:br>
              <a:rPr lang="ru-RU" dirty="0" smtClean="0"/>
            </a:br>
            <a:r>
              <a:rPr lang="ru-RU" dirty="0" smtClean="0"/>
              <a:t>2) парадная одежда;</a:t>
            </a:r>
            <a:br>
              <a:rPr lang="ru-RU" dirty="0" smtClean="0"/>
            </a:br>
            <a:r>
              <a:rPr lang="ru-RU" dirty="0" smtClean="0"/>
              <a:t>3) спортивная одежда.</a:t>
            </a:r>
            <a:br>
              <a:rPr lang="ru-RU" dirty="0" smtClean="0"/>
            </a:br>
            <a:r>
              <a:rPr lang="ru-RU" dirty="0" smtClean="0"/>
              <a:t>Парадная одежда используется обучающимися в дни проведения праздников и торжественных линеек.</a:t>
            </a:r>
            <a:br>
              <a:rPr lang="ru-RU" dirty="0" smtClean="0"/>
            </a:br>
            <a:r>
              <a:rPr lang="ru-RU" dirty="0" smtClean="0"/>
              <a:t>Для мальчиков и юношей парадная школьная одежда состоит из повседневной школьной одежды, дополненной светлой сорочкой или праздничным аксессуаром.</a:t>
            </a:r>
            <a:br>
              <a:rPr lang="ru-RU" dirty="0" smtClean="0"/>
            </a:br>
            <a:r>
              <a:rPr lang="ru-RU" dirty="0" smtClean="0"/>
              <a:t>Для девочек и девушек парадная школьная одежда состоит из повседневной школьной одежды, дополненной светлой блузкой или праздничным аксессуаром.</a:t>
            </a:r>
            <a:br>
              <a:rPr lang="ru-RU" dirty="0" smtClean="0"/>
            </a:br>
            <a:r>
              <a:rPr lang="ru-RU" dirty="0" smtClean="0"/>
              <a:t>Спортивная одежда используется обучающимися на занятиях физической культурой и спортом.</a:t>
            </a:r>
            <a:br>
              <a:rPr lang="ru-RU" dirty="0" smtClean="0"/>
            </a:br>
            <a:r>
              <a:rPr lang="ru-RU" dirty="0" smtClean="0"/>
              <a:t>Одежда обучающихся может иметь отличительные знаки образовательной организации (класса, параллели классов): эмблемы, нашивки, значки, галстуки и так далее.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Учитель\Desktop\DSC066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18" y="708003"/>
            <a:ext cx="29289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Учитель\Desktop\DSC066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56" y="3708399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Учитель\Desktop\DSC066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800" y="1065193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Учитель\Desktop\DSC066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0048" y="4279903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Учитель\Desktop\DSC0664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7568" y="636565"/>
            <a:ext cx="309562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Учитель\Desktop\DSC0663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1948" y="2779705"/>
            <a:ext cx="28146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Учитель\Desktop\DSC0664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2" y="4494217"/>
            <a:ext cx="321471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8346" y="708003"/>
            <a:ext cx="7389769" cy="617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ld15.mycdn.me/getImage?photoId=520844839914&amp;photoType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08" y="493690"/>
            <a:ext cx="3341773" cy="3286148"/>
          </a:xfrm>
          <a:prstGeom prst="rect">
            <a:avLst/>
          </a:prstGeom>
          <a:noFill/>
        </p:spPr>
      </p:pic>
      <p:pic>
        <p:nvPicPr>
          <p:cNvPr id="29700" name="Picture 4" descr="http://ia124.mycdn.me/getImage?photoId=538292920277&amp;photoType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1420" y="3708399"/>
            <a:ext cx="4286238" cy="3214679"/>
          </a:xfrm>
          <a:prstGeom prst="rect">
            <a:avLst/>
          </a:prstGeom>
          <a:noFill/>
        </p:spPr>
      </p:pic>
      <p:pic>
        <p:nvPicPr>
          <p:cNvPr id="29702" name="Picture 6" descr="http://uld3.mycdn.me/getImage?photoId=577334827048&amp;photoType=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4560" y="708003"/>
            <a:ext cx="4126668" cy="2751112"/>
          </a:xfrm>
          <a:prstGeom prst="rect">
            <a:avLst/>
          </a:prstGeom>
          <a:noFill/>
        </p:spPr>
      </p:pic>
      <p:pic>
        <p:nvPicPr>
          <p:cNvPr id="5" name="Рисунок 4" descr="C:\Users\Учитель\Desktop\DSC066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842" y="3851275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Учитель\Desktop\DSC0662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9138" y="4565655"/>
            <a:ext cx="2628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2726" y="1493821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</a:t>
            </a:r>
          </a:p>
          <a:p>
            <a:pPr algn="ctr"/>
            <a:r>
              <a:rPr lang="ru-RU" sz="4800" dirty="0" smtClean="0"/>
              <a:t>за внимание!</a:t>
            </a:r>
            <a:endParaRPr lang="ru-RU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222" y="708003"/>
            <a:ext cx="740465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Статья 17 </a:t>
            </a:r>
          </a:p>
          <a:p>
            <a:pPr marL="342900" indent="-342900" algn="ctr">
              <a:buAutoNum type="arabicPeriod"/>
            </a:pPr>
            <a:r>
              <a:rPr lang="ru-RU" sz="2800" dirty="0" smtClean="0"/>
              <a:t>В РФ образование может быть получено</a:t>
            </a:r>
            <a:r>
              <a:rPr lang="ru-RU" dirty="0" smtClean="0"/>
              <a:t>:</a:t>
            </a:r>
          </a:p>
          <a:p>
            <a:pPr marL="342900" indent="-342900"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54032" y="2065325"/>
            <a:ext cx="407196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 организациях, осуществляющих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образовательную деятельность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40312" y="2065325"/>
            <a:ext cx="4071966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Вне организаций (семейное образование и самообразование)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68346" y="4065589"/>
            <a:ext cx="8113952" cy="4216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3. Обучение  вне организации осуществляется </a:t>
            </a:r>
          </a:p>
          <a:p>
            <a:pPr algn="ctr"/>
            <a:r>
              <a:rPr lang="ru-RU" sz="2800" dirty="0" smtClean="0"/>
              <a:t>с правом </a:t>
            </a:r>
          </a:p>
          <a:p>
            <a:pPr algn="ctr"/>
            <a:r>
              <a:rPr lang="ru-RU" sz="2800" dirty="0" smtClean="0"/>
              <a:t> прохождения  промежуточной и</a:t>
            </a:r>
          </a:p>
          <a:p>
            <a:pPr algn="ctr"/>
            <a:r>
              <a:rPr lang="ru-RU" sz="2800" dirty="0" smtClean="0"/>
              <a:t> государственной  итоговой аттестации</a:t>
            </a:r>
          </a:p>
          <a:p>
            <a:pPr algn="ctr"/>
            <a:r>
              <a:rPr lang="ru-RU" sz="2800" dirty="0" smtClean="0"/>
              <a:t> в организациях, осуществляющих </a:t>
            </a:r>
          </a:p>
          <a:p>
            <a:pPr algn="ctr"/>
            <a:r>
              <a:rPr lang="ru-RU" sz="2800" dirty="0" smtClean="0"/>
              <a:t>образовательную деятельность</a:t>
            </a:r>
          </a:p>
          <a:p>
            <a:pPr algn="ctr"/>
            <a:r>
              <a:rPr lang="ru-RU" sz="2800" dirty="0" smtClean="0"/>
              <a:t>( </a:t>
            </a:r>
            <a:r>
              <a:rPr lang="ru-RU" sz="2800" b="1" dirty="0" smtClean="0"/>
              <a:t>статья 34, пункт 3</a:t>
            </a:r>
            <a:r>
              <a:rPr lang="ru-RU" sz="2800" dirty="0" smtClean="0"/>
              <a:t>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5470" y="565127"/>
            <a:ext cx="835824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Статья 43 </a:t>
            </a:r>
          </a:p>
          <a:p>
            <a:pPr marL="342900" indent="-342900" algn="ctr">
              <a:buAutoNum type="arabicPeriod"/>
            </a:pPr>
            <a:r>
              <a:rPr lang="ru-RU" sz="3200" dirty="0" smtClean="0"/>
              <a:t>Обучающиеся обязаны:</a:t>
            </a:r>
          </a:p>
          <a:p>
            <a:pPr marL="342900" indent="-342900" algn="ctr">
              <a:buAutoNum type="arabicParenR"/>
            </a:pPr>
            <a:r>
              <a:rPr lang="ru-RU" sz="3200" dirty="0" smtClean="0"/>
              <a:t>добросовестно осваивать образовательную программу;</a:t>
            </a:r>
          </a:p>
          <a:p>
            <a:pPr marL="342900" indent="-342900" algn="ctr">
              <a:buAutoNum type="arabicParenR"/>
            </a:pPr>
            <a:r>
              <a:rPr lang="ru-RU" sz="3200" dirty="0" smtClean="0"/>
              <a:t>выполнять требования устава организации;</a:t>
            </a:r>
          </a:p>
          <a:p>
            <a:pPr marL="342900" indent="-342900" algn="ctr">
              <a:buAutoNum type="arabicParenR"/>
            </a:pPr>
            <a:r>
              <a:rPr lang="ru-RU" sz="3200" dirty="0" smtClean="0"/>
              <a:t>заботиться о сохранении своего здоровья;</a:t>
            </a:r>
          </a:p>
          <a:p>
            <a:pPr marL="342900" indent="-342900" algn="ctr">
              <a:buAutoNum type="arabicParenR"/>
            </a:pPr>
            <a:r>
              <a:rPr lang="ru-RU" sz="3200" dirty="0" smtClean="0"/>
              <a:t>уважать честь и достоинство других обучающихся и работников;</a:t>
            </a:r>
          </a:p>
          <a:p>
            <a:pPr marL="342900" indent="-342900" algn="ctr">
              <a:buAutoNum type="arabicParenR"/>
            </a:pPr>
            <a:r>
              <a:rPr lang="ru-RU" sz="3200" dirty="0" smtClean="0"/>
              <a:t>бережно относится к имуществу организации.</a:t>
            </a:r>
          </a:p>
          <a:p>
            <a:pPr marL="342900" indent="-342900" algn="ctr">
              <a:buAutoNum type="arabicParenR"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04" y="636565"/>
            <a:ext cx="908857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 algn="ctr"/>
            <a:r>
              <a:rPr lang="ru-RU" sz="3200" dirty="0" smtClean="0"/>
              <a:t>4. За неисполнение или нарушение устава </a:t>
            </a:r>
          </a:p>
          <a:p>
            <a:pPr marL="342900" indent="-342900" algn="ctr"/>
            <a:r>
              <a:rPr lang="ru-RU" sz="3200" dirty="0" smtClean="0"/>
              <a:t>организации,</a:t>
            </a:r>
          </a:p>
          <a:p>
            <a:pPr marL="342900" indent="-342900" algn="ctr"/>
            <a:r>
              <a:rPr lang="ru-RU" sz="3200" dirty="0" smtClean="0"/>
              <a:t> правил</a:t>
            </a:r>
          </a:p>
          <a:p>
            <a:pPr marL="342900" indent="-342900" algn="ctr"/>
            <a:r>
              <a:rPr lang="ru-RU" sz="3200" dirty="0" smtClean="0"/>
              <a:t> внутреннего распорядка к обучающимся</a:t>
            </a:r>
          </a:p>
          <a:p>
            <a:pPr marL="342900" indent="-342900" algn="ctr"/>
            <a:r>
              <a:rPr lang="ru-RU" sz="3200" dirty="0" smtClean="0"/>
              <a:t> могут быть применены </a:t>
            </a:r>
          </a:p>
          <a:p>
            <a:pPr marL="342900" indent="-342900" algn="ctr"/>
            <a:r>
              <a:rPr lang="ru-RU" sz="3200" dirty="0" smtClean="0"/>
              <a:t>меры дисциплинарного взыскания- </a:t>
            </a:r>
          </a:p>
          <a:p>
            <a:pPr marL="342900" indent="-342900" algn="ctr"/>
            <a:r>
              <a:rPr lang="ru-RU" sz="3200" dirty="0" smtClean="0"/>
              <a:t>замечание,  выговор, </a:t>
            </a:r>
          </a:p>
          <a:p>
            <a:pPr marL="342900" indent="-342900" algn="ctr"/>
            <a:r>
              <a:rPr lang="ru-RU" sz="3200" dirty="0" smtClean="0"/>
              <a:t>отчисление из организации</a:t>
            </a:r>
          </a:p>
          <a:p>
            <a:pPr marL="342900" indent="-342900" algn="ctr">
              <a:buAutoNum type="arabicParenR"/>
            </a:pP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720000" y="432000"/>
            <a:ext cx="8639640" cy="65516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800" b="1" dirty="0" smtClean="0"/>
              <a:t>Статья 44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4</a:t>
            </a:r>
            <a:r>
              <a:rPr lang="ru-RU" sz="2800" dirty="0"/>
              <a:t>. Родители обучающихся обязаны</a:t>
            </a:r>
            <a:r>
              <a:rPr lang="ru-RU" sz="2800" dirty="0" smtClean="0"/>
              <a:t>:</a:t>
            </a:r>
            <a:endParaRPr sz="2800"/>
          </a:p>
          <a:p>
            <a:pPr algn="ctr">
              <a:lnSpc>
                <a:spcPct val="100000"/>
              </a:lnSpc>
            </a:pPr>
            <a:r>
              <a:rPr lang="ru-RU" sz="2800" dirty="0"/>
              <a:t>1) обеспечить получение детьми общего образования; </a:t>
            </a:r>
            <a:endParaRPr sz="2800"/>
          </a:p>
          <a:p>
            <a:pPr algn="ctr">
              <a:lnSpc>
                <a:spcPct val="100000"/>
              </a:lnSpc>
            </a:pPr>
            <a:r>
              <a:rPr lang="ru-RU" sz="2800" dirty="0"/>
              <a:t>2) соблюдать правила внутреннего </a:t>
            </a:r>
            <a:r>
              <a:rPr lang="ru-RU" sz="2800" dirty="0" smtClean="0"/>
              <a:t>распорядка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организации, </a:t>
            </a:r>
            <a:endParaRPr lang="ru-RU" sz="2800" dirty="0" smtClean="0"/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осуществляющей образовательную </a:t>
            </a:r>
            <a:r>
              <a:rPr lang="ru-RU" sz="2800" dirty="0"/>
              <a:t>деятельность, </a:t>
            </a:r>
            <a:endParaRPr lang="ru-RU" sz="2800" dirty="0" smtClean="0"/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 требования </a:t>
            </a:r>
            <a:r>
              <a:rPr lang="ru-RU" sz="2800" dirty="0"/>
              <a:t>локальных нормативных актов</a:t>
            </a:r>
            <a:r>
              <a:rPr lang="ru-RU" sz="2800" dirty="0" smtClean="0"/>
              <a:t>,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которые устанавливают режим занятий обучающихся, </a:t>
            </a:r>
            <a:endParaRPr lang="ru-RU" sz="2800" dirty="0" smtClean="0"/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порядок </a:t>
            </a:r>
            <a:r>
              <a:rPr lang="ru-RU" sz="2800" dirty="0"/>
              <a:t>регламентации </a:t>
            </a:r>
            <a:endParaRPr lang="ru-RU" sz="2800" dirty="0" smtClean="0"/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образовательных </a:t>
            </a:r>
            <a:r>
              <a:rPr lang="ru-RU" sz="2800" dirty="0"/>
              <a:t>отношений </a:t>
            </a:r>
            <a:r>
              <a:rPr lang="ru-RU" sz="2800" dirty="0" smtClean="0"/>
              <a:t>между </a:t>
            </a:r>
            <a:r>
              <a:rPr lang="ru-RU" sz="2800" dirty="0"/>
              <a:t>образовательной </a:t>
            </a:r>
            <a:endParaRPr lang="ru-RU" sz="2800" dirty="0" smtClean="0"/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организацией </a:t>
            </a:r>
            <a:r>
              <a:rPr lang="ru-RU" sz="2800" dirty="0"/>
              <a:t>и обучающимися и их родителей</a:t>
            </a:r>
            <a:endParaRPr sz="2800"/>
          </a:p>
          <a:p>
            <a:pPr algn="ctr">
              <a:lnSpc>
                <a:spcPct val="100000"/>
              </a:lnSpc>
            </a:pPr>
            <a:r>
              <a:rPr lang="ru-RU" sz="2800" dirty="0"/>
              <a:t>3) уважать честь и достоинство </a:t>
            </a:r>
            <a:r>
              <a:rPr lang="ru-RU" sz="2800" dirty="0" smtClean="0"/>
              <a:t>обучающихся</a:t>
            </a:r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dirty="0" smtClean="0"/>
              <a:t>работников  организации</a:t>
            </a:r>
            <a:r>
              <a:rPr lang="ru-RU" sz="2800" dirty="0"/>
              <a:t>, </a:t>
            </a:r>
            <a:endParaRPr lang="ru-RU" sz="2800" dirty="0" smtClean="0"/>
          </a:p>
          <a:p>
            <a:pPr algn="ctr">
              <a:lnSpc>
                <a:spcPct val="100000"/>
              </a:lnSpc>
            </a:pPr>
            <a:r>
              <a:rPr lang="ru-RU" sz="2800" dirty="0" smtClean="0"/>
              <a:t>осуществляющей образовательную </a:t>
            </a:r>
            <a:r>
              <a:rPr lang="ru-RU" sz="2800" dirty="0"/>
              <a:t>деятельность</a:t>
            </a:r>
            <a:r>
              <a:rPr lang="ru-RU" sz="2200" dirty="0" smtClean="0"/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528" y="850879"/>
            <a:ext cx="95012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dirty="0" smtClean="0"/>
              <a:t>6.  За неисполнение или ненадлежащее исполнение обязанностей, 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/>
              <a:t>установленных настоящим Федеральным законом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/>
              <a:t> и иными федеральными законами, родители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/>
              <a:t> (законные представители) несовершеннолетних обучающихся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/>
              <a:t> несут ответственность, </a:t>
            </a:r>
          </a:p>
          <a:p>
            <a:pPr algn="ctr">
              <a:lnSpc>
                <a:spcPct val="100000"/>
              </a:lnSpc>
            </a:pPr>
            <a:r>
              <a:rPr lang="ru-RU" sz="3200" dirty="0" smtClean="0"/>
              <a:t>предусмотренную законодательством Российской Федерации.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54428" y="708003"/>
            <a:ext cx="2643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Статья 58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611156" y="1350945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Освоение образовательной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программы,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сопровождается промежуточной аттестацией обучающихся, проводимой в формах, определенных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учебным планом, и в порядке, установленном образовательной организацией.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2. Неудовлетворительные результаты промежуточной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аттестации по одному или нескольким учебным предметам,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или </a:t>
            </a:r>
            <a:r>
              <a:rPr lang="ru-RU" sz="2000" dirty="0" smtClean="0"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непрохождение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промежуточной аттестации при отсутствии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уважительных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причин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признаются академической задолженностью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3. Обучающиеся обязаны ликвидировать академическую задолженность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4. Образовательные организации, родители (законные представители)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несовершеннолетнего обучающегося,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обязаны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создать условия обучающемуся для ликвидации академической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задолженности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 обеспечить контроль за своевременностью ее ликвидации.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280" y="422251"/>
            <a:ext cx="914406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5. </a:t>
            </a:r>
            <a:r>
              <a:rPr lang="ru-RU" dirty="0" smtClean="0">
                <a:latin typeface="Arial" charset="0"/>
                <a:cs typeface="Arial" charset="0"/>
              </a:rPr>
              <a:t>Обучающиеся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 вправе   пройти </a:t>
            </a:r>
            <a:r>
              <a:rPr lang="ru-RU" dirty="0" smtClean="0">
                <a:latin typeface="Arial" charset="0"/>
                <a:cs typeface="Arial" charset="0"/>
              </a:rPr>
              <a:t>промежуточную аттестацию по соответствующим </a:t>
            </a:r>
            <a:r>
              <a:rPr lang="ru-RU" dirty="0" smtClean="0">
                <a:latin typeface="Arial" charset="0"/>
                <a:cs typeface="Arial" charset="0"/>
              </a:rPr>
              <a:t>учебному   предмету  не </a:t>
            </a:r>
            <a:r>
              <a:rPr lang="ru-RU" dirty="0" smtClean="0">
                <a:latin typeface="Arial" charset="0"/>
                <a:cs typeface="Arial" charset="0"/>
              </a:rPr>
              <a:t>более двух раз в сроки,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определяемые организацией, осуществляющей образовательную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деятельность, в пределах одного года с момента образования академической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задолженности. В указанный период не включаются время болезни обучающегося.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6. Для проведения промежуточной аттестации во второй раз образовательной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организацией создается комиссия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  <a:endParaRPr lang="ru-RU" dirty="0" smtClean="0">
              <a:latin typeface="Arial" charset="0"/>
              <a:cs typeface="Arial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7. Не допускается взимание платы с обучающихся за прохождение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промежуточной аттестации.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8. Обучающиеся, не прошедшие промежуточной аттестации по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уважительным причинам или имеющие академическую задолженность,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переводятся в следующий класс  условно.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9. Обучающиеся  по образовательным программам начального общего,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основного общего и среднего общего образования, не ликвидировавшие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в установленные сроки академической задолженности с момента ее образования,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по усмотрению их родителей (законных представителей) оставляются на повторное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 обучение, переводятся на обучение по адаптированным образовательным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программам в соответствии с рекомендациями </a:t>
            </a:r>
            <a:r>
              <a:rPr lang="ru-RU" dirty="0" err="1" smtClean="0">
                <a:latin typeface="Arial" charset="0"/>
                <a:cs typeface="Arial" charset="0"/>
              </a:rPr>
              <a:t>психолого-медико-педагогической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charset="0"/>
                <a:cs typeface="Arial" charset="0"/>
              </a:rPr>
              <a:t>комиссии либо на обучение по индивидуальному учебному плану.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3682989" y="369331"/>
            <a:ext cx="2500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Статья 59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39718" y="922317"/>
            <a:ext cx="942981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6. К государственной итоговой аттестации допускается обучающийся, не имеющий академической задолженности и в полном объеме выполнивший учебный план или индивидуальный учебный план, если иное не установлено порядком проведения государственной итоговой аттестации по соответствующим образовательным программам.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7. Обучающиеся, не прошедшие государственной итоговой аттестации или получившие на государственной итоговой аттестации неудовлетворительные результаты, вправе пройти государственную итоговую аттестацию в сроки, определяемые порядком проведения государственной итоговой аттестации по соответствующим образовательным программам.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614</Words>
  <PresentationFormat>Произвольный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 Владимировна</cp:lastModifiedBy>
  <cp:revision>23</cp:revision>
  <dcterms:modified xsi:type="dcterms:W3CDTF">2014-05-13T14:39:23Z</dcterms:modified>
</cp:coreProperties>
</file>